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ngsana New" panose="02020603050405020304" pitchFamily="18" charset="-34"/>
      <p:regular r:id="rId27"/>
      <p:bold r:id="rId28"/>
      <p:italic r:id="rId29"/>
      <p:boldItalic r:id="rId30"/>
    </p:embeddedFont>
    <p:embeddedFont>
      <p:font typeface="Angsana New Bold" panose="02020803070505020304" charset="-34"/>
      <p:regular r:id="rId31"/>
    </p:embeddedFont>
    <p:embeddedFont>
      <p:font typeface="Canva Sans Bold" panose="020B0604020202020204" charset="0"/>
      <p:regular r:id="rId32"/>
    </p:embeddedFont>
    <p:embeddedFont>
      <p:font typeface="Open Sans" panose="020B0606030504020204" pitchFamily="34" charset="0"/>
      <p:regular r:id="rId33"/>
      <p:bold r:id="rId34"/>
      <p:italic r:id="rId35"/>
      <p:boldItalic r:id="rId36"/>
    </p:embeddedFont>
    <p:embeddedFont>
      <p:font typeface="Open Sans Bold" panose="020B0806030504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541" autoAdjust="0"/>
  </p:normalViewPr>
  <p:slideViewPr>
    <p:cSldViewPr>
      <p:cViewPr varScale="1">
        <p:scale>
          <a:sx n="53" d="100"/>
          <a:sy n="53" d="100"/>
        </p:scale>
        <p:origin x="456"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CEA51-0177-4B47-A8EA-95753A3CC20C}" type="datetimeFigureOut">
              <a:rPr lang="en-US" smtClean="0"/>
              <a:t>17-Dec-24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2D92D-FAF3-4C88-BA56-01D8E5273204}" type="slidenum">
              <a:rPr lang="en-US" smtClean="0"/>
              <a:t>‹#›</a:t>
            </a:fld>
            <a:endParaRPr lang="en-US"/>
          </a:p>
        </p:txBody>
      </p:sp>
    </p:spTree>
    <p:extLst>
      <p:ext uri="{BB962C8B-B14F-4D97-AF65-F5344CB8AC3E}">
        <p14:creationId xmlns:p14="http://schemas.microsoft.com/office/powerpoint/2010/main" val="216920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2D92D-FAF3-4C88-BA56-01D8E5273204}" type="slidenum">
              <a:rPr lang="en-US" smtClean="0"/>
              <a:t>9</a:t>
            </a:fld>
            <a:endParaRPr lang="en-US"/>
          </a:p>
        </p:txBody>
      </p:sp>
    </p:spTree>
    <p:extLst>
      <p:ext uri="{BB962C8B-B14F-4D97-AF65-F5344CB8AC3E}">
        <p14:creationId xmlns:p14="http://schemas.microsoft.com/office/powerpoint/2010/main" val="159083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2D92D-FAF3-4C88-BA56-01D8E5273204}" type="slidenum">
              <a:rPr lang="en-US" smtClean="0"/>
              <a:t>11</a:t>
            </a:fld>
            <a:endParaRPr lang="en-US"/>
          </a:p>
        </p:txBody>
      </p:sp>
    </p:spTree>
    <p:extLst>
      <p:ext uri="{BB962C8B-B14F-4D97-AF65-F5344CB8AC3E}">
        <p14:creationId xmlns:p14="http://schemas.microsoft.com/office/powerpoint/2010/main" val="420587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17-Dec-24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17-Dec-24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17-Dec-24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17-Dec-24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17-Dec-24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17-Dec-24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17-Dec-24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4770" y="200711"/>
            <a:ext cx="2700501" cy="2700501"/>
          </a:xfrm>
          <a:custGeom>
            <a:avLst/>
            <a:gdLst/>
            <a:ahLst/>
            <a:cxnLst/>
            <a:rect l="l" t="t" r="r" b="b"/>
            <a:pathLst>
              <a:path w="2700501" h="2700501">
                <a:moveTo>
                  <a:pt x="0" y="0"/>
                </a:moveTo>
                <a:lnTo>
                  <a:pt x="2700501" y="0"/>
                </a:lnTo>
                <a:lnTo>
                  <a:pt x="2700501" y="2700501"/>
                </a:lnTo>
                <a:lnTo>
                  <a:pt x="0" y="2700501"/>
                </a:lnTo>
                <a:lnTo>
                  <a:pt x="0" y="0"/>
                </a:lnTo>
                <a:close/>
              </a:path>
            </a:pathLst>
          </a:custGeom>
          <a:blipFill>
            <a:blip r:embed="rId2"/>
            <a:stretch>
              <a:fillRect/>
            </a:stretch>
          </a:blipFill>
        </p:spPr>
      </p:sp>
      <p:sp>
        <p:nvSpPr>
          <p:cNvPr id="3" name="Freeform 3"/>
          <p:cNvSpPr/>
          <p:nvPr/>
        </p:nvSpPr>
        <p:spPr>
          <a:xfrm>
            <a:off x="11591679" y="717801"/>
            <a:ext cx="6158159" cy="1321438"/>
          </a:xfrm>
          <a:custGeom>
            <a:avLst/>
            <a:gdLst/>
            <a:ahLst/>
            <a:cxnLst/>
            <a:rect l="l" t="t" r="r" b="b"/>
            <a:pathLst>
              <a:path w="6158159" h="1321438">
                <a:moveTo>
                  <a:pt x="0" y="0"/>
                </a:moveTo>
                <a:lnTo>
                  <a:pt x="6158159" y="0"/>
                </a:lnTo>
                <a:lnTo>
                  <a:pt x="6158159" y="1321438"/>
                </a:lnTo>
                <a:lnTo>
                  <a:pt x="0" y="1321438"/>
                </a:lnTo>
                <a:lnTo>
                  <a:pt x="0" y="0"/>
                </a:lnTo>
                <a:close/>
              </a:path>
            </a:pathLst>
          </a:custGeom>
          <a:blipFill>
            <a:blip r:embed="rId3"/>
            <a:stretch>
              <a:fillRect/>
            </a:stretch>
          </a:blipFill>
        </p:spPr>
      </p:sp>
      <p:sp>
        <p:nvSpPr>
          <p:cNvPr id="4" name="TextBox 4"/>
          <p:cNvSpPr txBox="1"/>
          <p:nvPr/>
        </p:nvSpPr>
        <p:spPr>
          <a:xfrm>
            <a:off x="1295400" y="3842126"/>
            <a:ext cx="18364200" cy="880882"/>
          </a:xfrm>
          <a:prstGeom prst="rect">
            <a:avLst/>
          </a:prstGeom>
        </p:spPr>
        <p:txBody>
          <a:bodyPr wrap="square" lIns="0" tIns="0" rIns="0" bIns="0" rtlCol="0" anchor="t">
            <a:spAutoFit/>
          </a:bodyPr>
          <a:lstStyle/>
          <a:p>
            <a:pPr algn="l">
              <a:lnSpc>
                <a:spcPts val="7324"/>
              </a:lnSpc>
              <a:spcBef>
                <a:spcPct val="0"/>
              </a:spcBef>
            </a:pPr>
            <a:r>
              <a:rPr lang="tr-TR" sz="4800" b="1" dirty="0">
                <a:latin typeface="Open Sans Bold" panose="020B0806030504020204" charset="0"/>
                <a:ea typeface="Open Sans Bold" panose="020B0806030504020204" charset="0"/>
                <a:cs typeface="Open Sans Bold" panose="020B0806030504020204" charset="0"/>
              </a:rPr>
              <a:t>Temel Bir Dijital Yetkinlik: Yapay </a:t>
            </a:r>
            <a:r>
              <a:rPr lang="tr-TR" sz="4800" b="1" dirty="0" err="1">
                <a:latin typeface="Open Sans Bold" panose="020B0806030504020204" charset="0"/>
                <a:ea typeface="Open Sans Bold" panose="020B0806030504020204" charset="0"/>
                <a:cs typeface="Open Sans Bold" panose="020B0806030504020204" charset="0"/>
              </a:rPr>
              <a:t>Zek</a:t>
            </a:r>
            <a:r>
              <a:rPr lang="en-US" sz="4800" b="1" dirty="0">
                <a:latin typeface="Open Sans Bold" panose="020B0806030504020204" charset="0"/>
                <a:ea typeface="Open Sans Bold" panose="020B0806030504020204" charset="0"/>
                <a:cs typeface="Open Sans Bold" panose="020B0806030504020204" charset="0"/>
              </a:rPr>
              <a:t>a</a:t>
            </a:r>
            <a:r>
              <a:rPr lang="tr-TR" sz="4800" b="1" dirty="0">
                <a:latin typeface="Open Sans Bold" panose="020B0806030504020204" charset="0"/>
                <a:ea typeface="Open Sans Bold" panose="020B0806030504020204" charset="0"/>
                <a:cs typeface="Open Sans Bold" panose="020B0806030504020204" charset="0"/>
              </a:rPr>
              <a:t> Okuryazarlığı</a:t>
            </a:r>
            <a:endParaRPr lang="en-US" sz="4800" b="1" dirty="0">
              <a:solidFill>
                <a:srgbClr val="1F2020"/>
              </a:solidFill>
              <a:latin typeface="Open Sans Bold" panose="020B0806030504020204" charset="0"/>
              <a:ea typeface="Open Sans Bold" panose="020B0806030504020204" charset="0"/>
              <a:cs typeface="Open Sans Bold" panose="020B0806030504020204" charset="0"/>
              <a:sym typeface="Open Sans Bold"/>
            </a:endParaRPr>
          </a:p>
        </p:txBody>
      </p:sp>
      <p:sp>
        <p:nvSpPr>
          <p:cNvPr id="5" name="TextBox 5"/>
          <p:cNvSpPr txBox="1"/>
          <p:nvPr/>
        </p:nvSpPr>
        <p:spPr>
          <a:xfrm>
            <a:off x="7257833" y="4302160"/>
            <a:ext cx="5091490" cy="1036412"/>
          </a:xfrm>
          <a:prstGeom prst="rect">
            <a:avLst/>
          </a:prstGeom>
        </p:spPr>
        <p:txBody>
          <a:bodyPr lIns="0" tIns="0" rIns="0" bIns="0" rtlCol="0" anchor="t">
            <a:spAutoFit/>
          </a:bodyPr>
          <a:lstStyle/>
          <a:p>
            <a:pPr algn="l">
              <a:lnSpc>
                <a:spcPts val="8499"/>
              </a:lnSpc>
              <a:spcBef>
                <a:spcPct val="0"/>
              </a:spcBef>
            </a:pPr>
            <a:endParaRPr/>
          </a:p>
        </p:txBody>
      </p:sp>
      <p:sp>
        <p:nvSpPr>
          <p:cNvPr id="6" name="TextBox 6"/>
          <p:cNvSpPr txBox="1"/>
          <p:nvPr/>
        </p:nvSpPr>
        <p:spPr>
          <a:xfrm>
            <a:off x="1981200" y="7429500"/>
            <a:ext cx="14905366" cy="1019318"/>
          </a:xfrm>
          <a:prstGeom prst="rect">
            <a:avLst/>
          </a:prstGeom>
        </p:spPr>
        <p:txBody>
          <a:bodyPr lIns="0" tIns="0" rIns="0" bIns="0" rtlCol="0" anchor="t">
            <a:spAutoFit/>
          </a:bodyPr>
          <a:lstStyle/>
          <a:p>
            <a:pPr algn="ctr"/>
            <a:r>
              <a:rPr lang="en-US" sz="3131" dirty="0">
                <a:solidFill>
                  <a:srgbClr val="1F2020"/>
                </a:solidFill>
                <a:latin typeface="Open Sans"/>
                <a:ea typeface="Open Sans"/>
                <a:cs typeface="Open Sans"/>
                <a:sym typeface="Open Sans"/>
              </a:rPr>
              <a:t>Erasmus+ KA210 SCH - </a:t>
            </a:r>
            <a:r>
              <a:rPr lang="tr-TR" sz="3200" dirty="0"/>
              <a:t>Okul Eğitimi Projelerinde Küçük Ölçekli Ortaklıklar</a:t>
            </a:r>
            <a:endParaRPr lang="en-US" sz="3131" dirty="0">
              <a:solidFill>
                <a:srgbClr val="1F2020"/>
              </a:solidFill>
              <a:latin typeface="Open Sans"/>
              <a:ea typeface="Open Sans"/>
              <a:cs typeface="Open Sans"/>
              <a:sym typeface="Open Sans"/>
            </a:endParaRPr>
          </a:p>
          <a:p>
            <a:pPr algn="ctr">
              <a:lnSpc>
                <a:spcPts val="4384"/>
              </a:lnSpc>
              <a:spcBef>
                <a:spcPct val="0"/>
              </a:spcBef>
            </a:pPr>
            <a:r>
              <a:rPr lang="en-US" sz="3131" dirty="0">
                <a:solidFill>
                  <a:srgbClr val="1F2020"/>
                </a:solidFill>
                <a:latin typeface="Open Sans"/>
                <a:ea typeface="Open Sans"/>
                <a:cs typeface="Open Sans"/>
                <a:sym typeface="Open Sans"/>
              </a:rPr>
              <a:t>2024-1-IT02-KA210-SCH-000243964 </a:t>
            </a:r>
          </a:p>
        </p:txBody>
      </p:sp>
      <p:sp>
        <p:nvSpPr>
          <p:cNvPr id="7" name="TextBox 7"/>
          <p:cNvSpPr txBox="1"/>
          <p:nvPr/>
        </p:nvSpPr>
        <p:spPr>
          <a:xfrm>
            <a:off x="6934200" y="4918399"/>
            <a:ext cx="4177657" cy="1027891"/>
          </a:xfrm>
          <a:prstGeom prst="rect">
            <a:avLst/>
          </a:prstGeom>
        </p:spPr>
        <p:txBody>
          <a:bodyPr lIns="0" tIns="0" rIns="0" bIns="0" rtlCol="0" anchor="t">
            <a:spAutoFit/>
          </a:bodyPr>
          <a:lstStyle/>
          <a:p>
            <a:pPr algn="l">
              <a:lnSpc>
                <a:spcPts val="8444"/>
              </a:lnSpc>
              <a:spcBef>
                <a:spcPct val="0"/>
              </a:spcBef>
            </a:pPr>
            <a:r>
              <a:rPr lang="en-US" sz="6031" b="1" dirty="0">
                <a:solidFill>
                  <a:srgbClr val="1F4FA1"/>
                </a:solidFill>
                <a:latin typeface="Open Sans Bold"/>
                <a:ea typeface="Open Sans Bold"/>
                <a:cs typeface="Open Sans Bold"/>
                <a:sym typeface="Open Sans Bold"/>
              </a:rPr>
              <a:t>AR.IN.LI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414044" y="51433"/>
            <a:ext cx="807281" cy="834392"/>
            <a:chOff x="0" y="0"/>
            <a:chExt cx="212617" cy="219758"/>
          </a:xfrm>
        </p:grpSpPr>
        <p:sp>
          <p:nvSpPr>
            <p:cNvPr id="3" name="Freeform 3"/>
            <p:cNvSpPr/>
            <p:nvPr/>
          </p:nvSpPr>
          <p:spPr>
            <a:xfrm>
              <a:off x="0" y="0"/>
              <a:ext cx="212617" cy="219758"/>
            </a:xfrm>
            <a:custGeom>
              <a:avLst/>
              <a:gdLst/>
              <a:ahLst/>
              <a:cxnLst/>
              <a:rect l="l" t="t" r="r" b="b"/>
              <a:pathLst>
                <a:path w="212617" h="219758">
                  <a:moveTo>
                    <a:pt x="0" y="0"/>
                  </a:moveTo>
                  <a:lnTo>
                    <a:pt x="212617" y="0"/>
                  </a:lnTo>
                  <a:lnTo>
                    <a:pt x="212617" y="219758"/>
                  </a:lnTo>
                  <a:lnTo>
                    <a:pt x="0" y="219758"/>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212617" cy="2578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7772147" y="7907565"/>
            <a:ext cx="39750" cy="1452580"/>
            <a:chOff x="0" y="0"/>
            <a:chExt cx="12543" cy="458362"/>
          </a:xfrm>
        </p:grpSpPr>
        <p:sp>
          <p:nvSpPr>
            <p:cNvPr id="6" name="Freeform 6"/>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362720" y="9352195"/>
            <a:ext cx="858605" cy="858605"/>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7996826" flipH="1">
            <a:off x="12742685" y="3719139"/>
            <a:ext cx="821560" cy="1888644"/>
          </a:xfrm>
          <a:custGeom>
            <a:avLst/>
            <a:gdLst/>
            <a:ahLst/>
            <a:cxnLst/>
            <a:rect l="l" t="t" r="r" b="b"/>
            <a:pathLst>
              <a:path w="821560" h="1888644">
                <a:moveTo>
                  <a:pt x="821560" y="0"/>
                </a:moveTo>
                <a:lnTo>
                  <a:pt x="0" y="0"/>
                </a:lnTo>
                <a:lnTo>
                  <a:pt x="0" y="1888644"/>
                </a:lnTo>
                <a:lnTo>
                  <a:pt x="821560" y="1888644"/>
                </a:lnTo>
                <a:lnTo>
                  <a:pt x="82156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5334000" y="4909167"/>
            <a:ext cx="9355029" cy="468666"/>
          </a:xfrm>
          <a:prstGeom prst="rect">
            <a:avLst/>
          </a:prstGeom>
        </p:spPr>
        <p:txBody>
          <a:bodyPr lIns="0" tIns="0" rIns="0" bIns="0" rtlCol="0" anchor="t">
            <a:spAutoFit/>
          </a:bodyPr>
          <a:lstStyle/>
          <a:p>
            <a:pPr marL="0" lvl="0" indent="0" algn="just">
              <a:lnSpc>
                <a:spcPts val="3120"/>
              </a:lnSpc>
              <a:spcBef>
                <a:spcPct val="0"/>
              </a:spcBef>
            </a:pPr>
            <a:r>
              <a:rPr lang="tr-TR" sz="4800" b="1" dirty="0">
                <a:solidFill>
                  <a:srgbClr val="1F4FA1"/>
                </a:solidFill>
                <a:latin typeface="Open Sans Bold"/>
                <a:ea typeface="Open Sans Bold"/>
                <a:cs typeface="Open Sans Bold"/>
                <a:sym typeface="Open Sans Bold"/>
              </a:rPr>
              <a:t>Yapay Zekanın Türleri</a:t>
            </a:r>
            <a:endParaRPr lang="en-US" sz="4800" b="1" dirty="0">
              <a:solidFill>
                <a:srgbClr val="1F4FA1"/>
              </a:solidFill>
              <a:latin typeface="Open Sans Bold"/>
              <a:ea typeface="Open Sans Bold"/>
              <a:cs typeface="Open Sans Bold"/>
              <a:sym typeface="Open Sans Bold"/>
            </a:endParaRPr>
          </a:p>
        </p:txBody>
      </p:sp>
      <p:sp>
        <p:nvSpPr>
          <p:cNvPr id="13" name="TextBox 13"/>
          <p:cNvSpPr txBox="1"/>
          <p:nvPr/>
        </p:nvSpPr>
        <p:spPr>
          <a:xfrm>
            <a:off x="4165442" y="945675"/>
            <a:ext cx="12446157" cy="3624069"/>
          </a:xfrm>
          <a:prstGeom prst="rect">
            <a:avLst/>
          </a:prstGeom>
        </p:spPr>
        <p:txBody>
          <a:bodyPr wrap="square" lIns="0" tIns="0" rIns="0" bIns="0" rtlCol="0" anchor="t">
            <a:spAutoFit/>
          </a:bodyPr>
          <a:lstStyle/>
          <a:p>
            <a:pPr algn="just">
              <a:lnSpc>
                <a:spcPts val="2695"/>
              </a:lnSpc>
              <a:spcBef>
                <a:spcPct val="0"/>
              </a:spcBef>
            </a:pP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tr-TR" sz="2495"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Yazılımsal Yapay Zeka</a:t>
            </a:r>
            <a:r>
              <a:rPr lang="en-US" sz="2495"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 </a:t>
            </a: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Yazılımsal Yapay </a:t>
            </a:r>
            <a:r>
              <a:rPr kumimoji="0" lang="tr-TR" altLang="tr-TR" sz="28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Zek</a:t>
            </a:r>
            <a:r>
              <a:rPr kumimoji="0" lang="en-US"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a:t>
            </a: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sunucular, kişisel bilgisayarlar veya bulut platformları gibi genel amaçlı hesaplama cihazlarında çalışan yazılım uygulamaları olarak uygulanmış yapay </a:t>
            </a:r>
            <a:r>
              <a:rPr kumimoji="0" lang="tr-TR" altLang="tr-TR" sz="28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zek</a:t>
            </a:r>
            <a:r>
              <a:rPr kumimoji="0" lang="en-US"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a:t>
            </a: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sistemlerini ifade eder. Son derece esnek olup, genellikle farklı ortamlarda kullanılır. Sanal asistanlar, görüntü analiz yazılımları, arama motorları, yüz ve ses tanıma sistemlerini içerir.</a:t>
            </a:r>
          </a:p>
          <a:p>
            <a:pPr algn="just">
              <a:lnSpc>
                <a:spcPts val="2695"/>
              </a:lnSpc>
              <a:spcBef>
                <a:spcPct val="0"/>
              </a:spcBef>
            </a:pPr>
            <a:r>
              <a:rPr lang="en-US" sz="249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a:t>
            </a:r>
          </a:p>
          <a:p>
            <a:pPr algn="just">
              <a:lnSpc>
                <a:spcPts val="2695"/>
              </a:lnSpc>
              <a:spcBef>
                <a:spcPct val="0"/>
              </a:spcBef>
            </a:pPr>
            <a:endParaRPr lang="en-US" sz="249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4" name="TextBox 14"/>
          <p:cNvSpPr txBox="1"/>
          <p:nvPr/>
        </p:nvSpPr>
        <p:spPr>
          <a:xfrm>
            <a:off x="1447799" y="6778286"/>
            <a:ext cx="12674757" cy="2846933"/>
          </a:xfrm>
          <a:prstGeom prst="rect">
            <a:avLst/>
          </a:prstGeom>
        </p:spPr>
        <p:txBody>
          <a:bodyPr wrap="square" lIns="0" tIns="0" rIns="0" bIns="0" rtlCol="0" anchor="t">
            <a:spAutoFit/>
          </a:bodyPr>
          <a:lstStyle/>
          <a:p>
            <a:pPr algn="just">
              <a:lnSpc>
                <a:spcPts val="2700"/>
              </a:lnSpc>
              <a:spcBef>
                <a:spcPct val="0"/>
              </a:spcBef>
            </a:pPr>
            <a:endParaRPr dirty="0">
              <a:latin typeface="Open Sans" panose="020B0606030504020204" pitchFamily="34" charset="0"/>
              <a:ea typeface="Open Sans" panose="020B0606030504020204" pitchFamily="34" charset="0"/>
              <a:cs typeface="Open Sans" panose="020B0606030504020204" pitchFamily="34" charset="0"/>
            </a:endParaRPr>
          </a:p>
          <a:p>
            <a:pPr algn="just">
              <a:spcBef>
                <a:spcPct val="0"/>
              </a:spcBef>
            </a:pPr>
            <a:r>
              <a:rPr lang="tr-TR" sz="25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Gömülü Yapay Zeka</a:t>
            </a:r>
            <a:r>
              <a:rPr lang="en-US" sz="25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a:t>
            </a:r>
            <a:r>
              <a:rPr lang="tr-TR" sz="25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a:t>
            </a: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Yapay </a:t>
            </a:r>
            <a:r>
              <a:rPr kumimoji="0" lang="tr-TR" altLang="tr-TR" sz="28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Zek</a:t>
            </a:r>
            <a:r>
              <a:rPr kumimoji="0" lang="en-US"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a:t>
            </a: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genellikle sınırlı kaynaklara sahip donanım sistemlerine doğrudan entegre edilir. Bu, cihazların verileri yerel olarak işleyip harekete geçirmesini sağlar, dış sunuculara veya bulut sistemlerine bağımlı olmadan çalışır. Robotlar, otonom araçlar, insansız hava araçları (</a:t>
            </a:r>
            <a:r>
              <a:rPr kumimoji="0" lang="tr-TR" altLang="tr-TR" sz="28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dronelar</a:t>
            </a: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ve Nesnelerin İnterneti (</a:t>
            </a:r>
            <a:r>
              <a:rPr kumimoji="0" lang="en-US" altLang="tr-TR" sz="28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iOT</a:t>
            </a: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gibi özellikleri içerir.</a:t>
            </a:r>
          </a:p>
          <a:p>
            <a:pPr algn="just">
              <a:lnSpc>
                <a:spcPts val="2700"/>
              </a:lnSpc>
              <a:spcBef>
                <a:spcPct val="0"/>
              </a:spcBef>
            </a:pPr>
            <a:endParaRPr lang="en-US" sz="2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5" name="Freeform 15"/>
          <p:cNvSpPr/>
          <p:nvPr/>
        </p:nvSpPr>
        <p:spPr>
          <a:xfrm rot="2065894" flipH="1">
            <a:off x="3734146" y="4872043"/>
            <a:ext cx="819671" cy="1835281"/>
          </a:xfrm>
          <a:custGeom>
            <a:avLst/>
            <a:gdLst/>
            <a:ahLst/>
            <a:cxnLst/>
            <a:rect l="l" t="t" r="r" b="b"/>
            <a:pathLst>
              <a:path w="798347" h="1835281">
                <a:moveTo>
                  <a:pt x="798347" y="0"/>
                </a:moveTo>
                <a:lnTo>
                  <a:pt x="0" y="0"/>
                </a:lnTo>
                <a:lnTo>
                  <a:pt x="0" y="1835281"/>
                </a:lnTo>
                <a:lnTo>
                  <a:pt x="798347" y="1835281"/>
                </a:lnTo>
                <a:lnTo>
                  <a:pt x="798347"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06559" y="8151907"/>
            <a:ext cx="35862" cy="1310495"/>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437180" y="57150"/>
            <a:ext cx="755570" cy="794308"/>
            <a:chOff x="0" y="0"/>
            <a:chExt cx="198998" cy="209201"/>
          </a:xfrm>
        </p:grpSpPr>
        <p:sp>
          <p:nvSpPr>
            <p:cNvPr id="6" name="Freeform 6"/>
            <p:cNvSpPr/>
            <p:nvPr/>
          </p:nvSpPr>
          <p:spPr>
            <a:xfrm>
              <a:off x="0" y="0"/>
              <a:ext cx="198998" cy="209201"/>
            </a:xfrm>
            <a:custGeom>
              <a:avLst/>
              <a:gdLst/>
              <a:ahLst/>
              <a:cxnLst/>
              <a:rect l="l" t="t" r="r" b="b"/>
              <a:pathLst>
                <a:path w="198998" h="209201">
                  <a:moveTo>
                    <a:pt x="0" y="0"/>
                  </a:moveTo>
                  <a:lnTo>
                    <a:pt x="198998" y="0"/>
                  </a:lnTo>
                  <a:lnTo>
                    <a:pt x="198998" y="209201"/>
                  </a:lnTo>
                  <a:lnTo>
                    <a:pt x="0" y="209201"/>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198998" cy="2473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437180" y="9455230"/>
            <a:ext cx="774620" cy="77462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88836" y="2422860"/>
            <a:ext cx="16230600" cy="6684593"/>
            <a:chOff x="0" y="0"/>
            <a:chExt cx="2468200" cy="1016531"/>
          </a:xfrm>
        </p:grpSpPr>
        <p:sp>
          <p:nvSpPr>
            <p:cNvPr id="12" name="Freeform 12"/>
            <p:cNvSpPr/>
            <p:nvPr/>
          </p:nvSpPr>
          <p:spPr>
            <a:xfrm>
              <a:off x="0" y="0"/>
              <a:ext cx="2468200" cy="1016531"/>
            </a:xfrm>
            <a:custGeom>
              <a:avLst/>
              <a:gdLst/>
              <a:ahLst/>
              <a:cxnLst/>
              <a:rect l="l" t="t" r="r" b="b"/>
              <a:pathLst>
                <a:path w="2468200" h="1016531">
                  <a:moveTo>
                    <a:pt x="47700" y="0"/>
                  </a:moveTo>
                  <a:lnTo>
                    <a:pt x="2420501" y="0"/>
                  </a:lnTo>
                  <a:cubicBezTo>
                    <a:pt x="2433151" y="0"/>
                    <a:pt x="2445284" y="5025"/>
                    <a:pt x="2454229" y="13971"/>
                  </a:cubicBezTo>
                  <a:cubicBezTo>
                    <a:pt x="2463175" y="22916"/>
                    <a:pt x="2468200" y="35049"/>
                    <a:pt x="2468200" y="47700"/>
                  </a:cubicBezTo>
                  <a:lnTo>
                    <a:pt x="2468200" y="968832"/>
                  </a:lnTo>
                  <a:cubicBezTo>
                    <a:pt x="2468200" y="981483"/>
                    <a:pt x="2463175" y="993615"/>
                    <a:pt x="2454229" y="1002561"/>
                  </a:cubicBezTo>
                  <a:cubicBezTo>
                    <a:pt x="2445284" y="1011506"/>
                    <a:pt x="2433151" y="1016531"/>
                    <a:pt x="2420501" y="1016531"/>
                  </a:cubicBezTo>
                  <a:lnTo>
                    <a:pt x="47700" y="1016531"/>
                  </a:lnTo>
                  <a:cubicBezTo>
                    <a:pt x="35049" y="1016531"/>
                    <a:pt x="22916" y="1011506"/>
                    <a:pt x="13971" y="1002561"/>
                  </a:cubicBezTo>
                  <a:cubicBezTo>
                    <a:pt x="5025" y="993615"/>
                    <a:pt x="0" y="981483"/>
                    <a:pt x="0" y="968832"/>
                  </a:cubicBezTo>
                  <a:lnTo>
                    <a:pt x="0" y="47700"/>
                  </a:lnTo>
                  <a:cubicBezTo>
                    <a:pt x="0" y="35049"/>
                    <a:pt x="5025" y="22916"/>
                    <a:pt x="13971" y="13971"/>
                  </a:cubicBezTo>
                  <a:cubicBezTo>
                    <a:pt x="22916" y="5025"/>
                    <a:pt x="35049" y="0"/>
                    <a:pt x="47700" y="0"/>
                  </a:cubicBezTo>
                  <a:close/>
                </a:path>
              </a:pathLst>
            </a:custGeom>
            <a:gradFill rotWithShape="1">
              <a:gsLst>
                <a:gs pos="0">
                  <a:srgbClr val="FAFFFB">
                    <a:alpha val="100000"/>
                  </a:srgbClr>
                </a:gs>
                <a:gs pos="100000">
                  <a:srgbClr val="598BE8">
                    <a:alpha val="100000"/>
                  </a:srgbClr>
                </a:gs>
              </a:gsLst>
              <a:lin ang="0"/>
            </a:gradFill>
            <a:ln w="12700" cap="rnd">
              <a:solidFill>
                <a:srgbClr val="000000"/>
              </a:solidFill>
              <a:prstDash val="solid"/>
              <a:round/>
            </a:ln>
          </p:spPr>
        </p:sp>
      </p:grpSp>
      <p:grpSp>
        <p:nvGrpSpPr>
          <p:cNvPr id="13" name="Group 13"/>
          <p:cNvGrpSpPr/>
          <p:nvPr/>
        </p:nvGrpSpPr>
        <p:grpSpPr>
          <a:xfrm>
            <a:off x="4511659" y="3177335"/>
            <a:ext cx="12332904" cy="5534764"/>
            <a:chOff x="0" y="0"/>
            <a:chExt cx="1910689" cy="857480"/>
          </a:xfrm>
        </p:grpSpPr>
        <p:sp>
          <p:nvSpPr>
            <p:cNvPr id="14" name="Freeform 14"/>
            <p:cNvSpPr/>
            <p:nvPr/>
          </p:nvSpPr>
          <p:spPr>
            <a:xfrm>
              <a:off x="0" y="0"/>
              <a:ext cx="1910690" cy="857480"/>
            </a:xfrm>
            <a:custGeom>
              <a:avLst/>
              <a:gdLst/>
              <a:ahLst/>
              <a:cxnLst/>
              <a:rect l="l" t="t" r="r" b="b"/>
              <a:pathLst>
                <a:path w="1910690" h="857480">
                  <a:moveTo>
                    <a:pt x="30760" y="0"/>
                  </a:moveTo>
                  <a:lnTo>
                    <a:pt x="1879930" y="0"/>
                  </a:lnTo>
                  <a:cubicBezTo>
                    <a:pt x="1888088" y="0"/>
                    <a:pt x="1895912" y="3241"/>
                    <a:pt x="1901680" y="9009"/>
                  </a:cubicBezTo>
                  <a:cubicBezTo>
                    <a:pt x="1907449" y="14778"/>
                    <a:pt x="1910690" y="22602"/>
                    <a:pt x="1910690" y="30760"/>
                  </a:cubicBezTo>
                  <a:lnTo>
                    <a:pt x="1910690" y="826720"/>
                  </a:lnTo>
                  <a:cubicBezTo>
                    <a:pt x="1910690" y="843708"/>
                    <a:pt x="1896918" y="857480"/>
                    <a:pt x="1879930" y="857480"/>
                  </a:cubicBezTo>
                  <a:lnTo>
                    <a:pt x="30760" y="857480"/>
                  </a:lnTo>
                  <a:cubicBezTo>
                    <a:pt x="13772" y="857480"/>
                    <a:pt x="0" y="843708"/>
                    <a:pt x="0" y="826720"/>
                  </a:cubicBezTo>
                  <a:lnTo>
                    <a:pt x="0" y="30760"/>
                  </a:lnTo>
                  <a:cubicBezTo>
                    <a:pt x="0" y="13772"/>
                    <a:pt x="13772" y="0"/>
                    <a:pt x="30760" y="0"/>
                  </a:cubicBezTo>
                  <a:close/>
                </a:path>
              </a:pathLst>
            </a:custGeom>
            <a:solidFill>
              <a:srgbClr val="FFFFFF"/>
            </a:solidFill>
            <a:ln w="12700" cap="rnd">
              <a:solidFill>
                <a:srgbClr val="000000"/>
              </a:solidFill>
              <a:prstDash val="solid"/>
              <a:round/>
            </a:ln>
          </p:spPr>
        </p:sp>
      </p:grpSp>
      <p:grpSp>
        <p:nvGrpSpPr>
          <p:cNvPr id="15" name="Group 15"/>
          <p:cNvGrpSpPr/>
          <p:nvPr/>
        </p:nvGrpSpPr>
        <p:grpSpPr>
          <a:xfrm>
            <a:off x="4697387" y="4263171"/>
            <a:ext cx="4804170" cy="3877720"/>
            <a:chOff x="0" y="0"/>
            <a:chExt cx="1318495" cy="1064233"/>
          </a:xfrm>
        </p:grpSpPr>
        <p:sp>
          <p:nvSpPr>
            <p:cNvPr id="16" name="Freeform 16"/>
            <p:cNvSpPr/>
            <p:nvPr/>
          </p:nvSpPr>
          <p:spPr>
            <a:xfrm>
              <a:off x="0" y="0"/>
              <a:ext cx="1318495" cy="1064233"/>
            </a:xfrm>
            <a:custGeom>
              <a:avLst/>
              <a:gdLst/>
              <a:ahLst/>
              <a:cxnLst/>
              <a:rect l="l" t="t" r="r" b="b"/>
              <a:pathLst>
                <a:path w="1318495" h="1064233">
                  <a:moveTo>
                    <a:pt x="61237" y="0"/>
                  </a:moveTo>
                  <a:lnTo>
                    <a:pt x="1257258" y="0"/>
                  </a:lnTo>
                  <a:cubicBezTo>
                    <a:pt x="1291078" y="0"/>
                    <a:pt x="1318495" y="27417"/>
                    <a:pt x="1318495" y="61237"/>
                  </a:cubicBezTo>
                  <a:lnTo>
                    <a:pt x="1318495" y="1002996"/>
                  </a:lnTo>
                  <a:cubicBezTo>
                    <a:pt x="1318495" y="1019237"/>
                    <a:pt x="1312043" y="1034813"/>
                    <a:pt x="1300559" y="1046297"/>
                  </a:cubicBezTo>
                  <a:cubicBezTo>
                    <a:pt x="1289075" y="1057781"/>
                    <a:pt x="1273499" y="1064233"/>
                    <a:pt x="1257258" y="1064233"/>
                  </a:cubicBezTo>
                  <a:lnTo>
                    <a:pt x="61237" y="1064233"/>
                  </a:lnTo>
                  <a:cubicBezTo>
                    <a:pt x="44996" y="1064233"/>
                    <a:pt x="29420" y="1057781"/>
                    <a:pt x="17936" y="1046297"/>
                  </a:cubicBezTo>
                  <a:cubicBezTo>
                    <a:pt x="6452" y="1034813"/>
                    <a:pt x="0" y="1019237"/>
                    <a:pt x="0" y="1002996"/>
                  </a:cubicBezTo>
                  <a:lnTo>
                    <a:pt x="0" y="61237"/>
                  </a:lnTo>
                  <a:cubicBezTo>
                    <a:pt x="0" y="44996"/>
                    <a:pt x="6452" y="29420"/>
                    <a:pt x="17936" y="17936"/>
                  </a:cubicBezTo>
                  <a:cubicBezTo>
                    <a:pt x="29420" y="6452"/>
                    <a:pt x="44996" y="0"/>
                    <a:pt x="61237" y="0"/>
                  </a:cubicBezTo>
                  <a:close/>
                </a:path>
              </a:pathLst>
            </a:custGeom>
            <a:solidFill>
              <a:srgbClr val="FFFFFF"/>
            </a:solidFill>
            <a:ln w="12700" cap="rnd">
              <a:solidFill>
                <a:srgbClr val="000000"/>
              </a:solidFill>
              <a:prstDash val="solid"/>
              <a:round/>
            </a:ln>
          </p:spPr>
        </p:sp>
      </p:grpSp>
      <p:grpSp>
        <p:nvGrpSpPr>
          <p:cNvPr id="17" name="Group 17"/>
          <p:cNvGrpSpPr/>
          <p:nvPr/>
        </p:nvGrpSpPr>
        <p:grpSpPr>
          <a:xfrm>
            <a:off x="9953625" y="4263171"/>
            <a:ext cx="6649284" cy="3839620"/>
            <a:chOff x="0" y="0"/>
            <a:chExt cx="2601176" cy="1502046"/>
          </a:xfrm>
        </p:grpSpPr>
        <p:sp>
          <p:nvSpPr>
            <p:cNvPr id="18" name="Freeform 18"/>
            <p:cNvSpPr/>
            <p:nvPr/>
          </p:nvSpPr>
          <p:spPr>
            <a:xfrm>
              <a:off x="0" y="0"/>
              <a:ext cx="2601176" cy="1502046"/>
            </a:xfrm>
            <a:custGeom>
              <a:avLst/>
              <a:gdLst/>
              <a:ahLst/>
              <a:cxnLst/>
              <a:rect l="l" t="t" r="r" b="b"/>
              <a:pathLst>
                <a:path w="2601176" h="1502046">
                  <a:moveTo>
                    <a:pt x="68695" y="0"/>
                  </a:moveTo>
                  <a:lnTo>
                    <a:pt x="2532481" y="0"/>
                  </a:lnTo>
                  <a:cubicBezTo>
                    <a:pt x="2550700" y="0"/>
                    <a:pt x="2568173" y="7237"/>
                    <a:pt x="2581056" y="20120"/>
                  </a:cubicBezTo>
                  <a:cubicBezTo>
                    <a:pt x="2593939" y="33003"/>
                    <a:pt x="2601176" y="50476"/>
                    <a:pt x="2601176" y="68695"/>
                  </a:cubicBezTo>
                  <a:lnTo>
                    <a:pt x="2601176" y="1433350"/>
                  </a:lnTo>
                  <a:cubicBezTo>
                    <a:pt x="2601176" y="1451570"/>
                    <a:pt x="2593939" y="1469042"/>
                    <a:pt x="2581056" y="1481925"/>
                  </a:cubicBezTo>
                  <a:cubicBezTo>
                    <a:pt x="2568173" y="1494808"/>
                    <a:pt x="2550700" y="1502046"/>
                    <a:pt x="2532481" y="1502046"/>
                  </a:cubicBezTo>
                  <a:lnTo>
                    <a:pt x="68695" y="1502046"/>
                  </a:lnTo>
                  <a:cubicBezTo>
                    <a:pt x="50476" y="1502046"/>
                    <a:pt x="33003" y="1494808"/>
                    <a:pt x="20120" y="1481925"/>
                  </a:cubicBezTo>
                  <a:cubicBezTo>
                    <a:pt x="7237" y="1469042"/>
                    <a:pt x="0" y="1451570"/>
                    <a:pt x="0" y="1433350"/>
                  </a:cubicBezTo>
                  <a:lnTo>
                    <a:pt x="0" y="68695"/>
                  </a:lnTo>
                  <a:cubicBezTo>
                    <a:pt x="0" y="50476"/>
                    <a:pt x="7237" y="33003"/>
                    <a:pt x="20120" y="20120"/>
                  </a:cubicBezTo>
                  <a:cubicBezTo>
                    <a:pt x="33003" y="7237"/>
                    <a:pt x="50476" y="0"/>
                    <a:pt x="68695" y="0"/>
                  </a:cubicBezTo>
                  <a:close/>
                </a:path>
              </a:pathLst>
            </a:custGeom>
            <a:solidFill>
              <a:srgbClr val="FFFFFF"/>
            </a:solidFill>
            <a:ln w="12700" cap="rnd">
              <a:solidFill>
                <a:srgbClr val="000000"/>
              </a:solidFill>
              <a:prstDash val="solid"/>
              <a:round/>
            </a:ln>
          </p:spPr>
        </p:sp>
      </p:grpSp>
      <p:sp>
        <p:nvSpPr>
          <p:cNvPr id="19" name="TextBox 19"/>
          <p:cNvSpPr txBox="1"/>
          <p:nvPr/>
        </p:nvSpPr>
        <p:spPr>
          <a:xfrm>
            <a:off x="1277620" y="1019175"/>
            <a:ext cx="8540311" cy="738664"/>
          </a:xfrm>
          <a:prstGeom prst="rect">
            <a:avLst/>
          </a:prstGeom>
        </p:spPr>
        <p:txBody>
          <a:bodyPr lIns="0" tIns="0" rIns="0" bIns="0" rtlCol="0" anchor="t">
            <a:spAutoFit/>
          </a:bodyPr>
          <a:lstStyle/>
          <a:p>
            <a:r>
              <a:rPr lang="tr-TR" sz="4800" b="1" dirty="0">
                <a:solidFill>
                  <a:schemeClr val="tx2"/>
                </a:solidFill>
              </a:rPr>
              <a:t>Evrimsel Anahtarda Yapay Zeka</a:t>
            </a:r>
            <a:endParaRPr lang="tr-TR" sz="4800" dirty="0">
              <a:solidFill>
                <a:schemeClr val="tx2"/>
              </a:solidFill>
            </a:endParaRPr>
          </a:p>
        </p:txBody>
      </p:sp>
      <p:sp>
        <p:nvSpPr>
          <p:cNvPr id="20" name="TextBox 20"/>
          <p:cNvSpPr txBox="1"/>
          <p:nvPr/>
        </p:nvSpPr>
        <p:spPr>
          <a:xfrm>
            <a:off x="4918552" y="3541782"/>
            <a:ext cx="3646884" cy="481331"/>
          </a:xfrm>
          <a:prstGeom prst="rect">
            <a:avLst/>
          </a:prstGeom>
        </p:spPr>
        <p:txBody>
          <a:bodyPr lIns="0" tIns="0" rIns="0" bIns="0" rtlCol="0" anchor="t">
            <a:spAutoFit/>
          </a:bodyPr>
          <a:lstStyle/>
          <a:p>
            <a:pPr algn="ctr">
              <a:lnSpc>
                <a:spcPts val="3919"/>
              </a:lnSpc>
              <a:spcBef>
                <a:spcPct val="0"/>
              </a:spcBef>
            </a:pPr>
            <a:r>
              <a:rPr lang="tr-TR" sz="2799"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nva Sans Bold"/>
              </a:rPr>
              <a:t>MAKİNE</a:t>
            </a:r>
            <a:r>
              <a:rPr lang="tr-TR" sz="2799" b="1" dirty="0">
                <a:solidFill>
                  <a:srgbClr val="000000"/>
                </a:solidFill>
                <a:latin typeface="Canva Sans Bold"/>
                <a:ea typeface="Canva Sans Bold"/>
                <a:cs typeface="Canva Sans Bold"/>
                <a:sym typeface="Canva Sans Bold"/>
              </a:rPr>
              <a:t> ÖĞRENİMİ</a:t>
            </a:r>
            <a:endParaRPr lang="en-US" sz="2799" b="1" dirty="0">
              <a:solidFill>
                <a:srgbClr val="000000"/>
              </a:solidFill>
              <a:latin typeface="Canva Sans Bold"/>
              <a:ea typeface="Canva Sans Bold"/>
              <a:cs typeface="Canva Sans Bold"/>
              <a:sym typeface="Canva Sans Bold"/>
            </a:endParaRPr>
          </a:p>
        </p:txBody>
      </p:sp>
      <p:sp>
        <p:nvSpPr>
          <p:cNvPr id="21" name="TextBox 21"/>
          <p:cNvSpPr txBox="1"/>
          <p:nvPr/>
        </p:nvSpPr>
        <p:spPr>
          <a:xfrm>
            <a:off x="4937217" y="4629771"/>
            <a:ext cx="4206783" cy="3693319"/>
          </a:xfrm>
          <a:prstGeom prst="rect">
            <a:avLst/>
          </a:prstGeom>
        </p:spPr>
        <p:txBody>
          <a:bodyPr lIns="0" tIns="0" rIns="0" bIns="0" rtlCol="0" anchor="t">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Makine öğrenimi, açıkça programlanmadan verilerden öğrenebilen, desenler tanımlayabilen ve kararlar veya tahminler yapabilen sistemler inşa etmeye odaklanan yapay </a:t>
            </a:r>
            <a:r>
              <a:rPr kumimoji="0" lang="tr-TR" altLang="tr-TR" sz="24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zek</a:t>
            </a:r>
            <a:r>
              <a:rPr kumimoji="0" lang="en-US"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a:t>
            </a:r>
            <a:r>
              <a:rPr kumimoji="0" lang="tr-TR" altLang="tr-TR" sz="24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nın</a:t>
            </a:r>
            <a:r>
              <a:rPr kumimoji="0" lang="tr-TR"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bir alt kümesidir.</a:t>
            </a:r>
          </a:p>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endParaRPr kumimoji="0" lang="tr-TR"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2"/>
          <p:cNvSpPr txBox="1"/>
          <p:nvPr/>
        </p:nvSpPr>
        <p:spPr>
          <a:xfrm>
            <a:off x="6625763" y="8170957"/>
            <a:ext cx="1021020" cy="396240"/>
          </a:xfrm>
          <a:prstGeom prst="rect">
            <a:avLst/>
          </a:prstGeom>
        </p:spPr>
        <p:txBody>
          <a:bodyPr lIns="0" tIns="0" rIns="0" bIns="0" rtlCol="0" anchor="t">
            <a:spAutoFit/>
          </a:bodyPr>
          <a:lstStyle/>
          <a:p>
            <a:pPr algn="ctr">
              <a:lnSpc>
                <a:spcPts val="3359"/>
              </a:lnSpc>
              <a:spcBef>
                <a:spcPct val="0"/>
              </a:spcBef>
            </a:pPr>
            <a:r>
              <a:rPr lang="en-US" sz="2399" b="1">
                <a:solidFill>
                  <a:srgbClr val="1F4FA1"/>
                </a:solidFill>
                <a:latin typeface="Open Sans Bold"/>
                <a:ea typeface="Open Sans Bold"/>
                <a:cs typeface="Open Sans Bold"/>
                <a:sym typeface="Open Sans Bold"/>
              </a:rPr>
              <a:t>1980</a:t>
            </a:r>
          </a:p>
        </p:txBody>
      </p:sp>
      <p:sp>
        <p:nvSpPr>
          <p:cNvPr id="23" name="TextBox 23"/>
          <p:cNvSpPr txBox="1"/>
          <p:nvPr/>
        </p:nvSpPr>
        <p:spPr>
          <a:xfrm>
            <a:off x="10151083" y="4770754"/>
            <a:ext cx="2632987" cy="370935"/>
          </a:xfrm>
          <a:prstGeom prst="rect">
            <a:avLst/>
          </a:prstGeom>
        </p:spPr>
        <p:txBody>
          <a:bodyPr wrap="square" lIns="0" tIns="0" rIns="0" bIns="0" rtlCol="0" anchor="t">
            <a:spAutoFit/>
          </a:bodyPr>
          <a:lstStyle/>
          <a:p>
            <a:pPr algn="ctr">
              <a:lnSpc>
                <a:spcPts val="3079"/>
              </a:lnSpc>
              <a:spcBef>
                <a:spcPct val="0"/>
              </a:spcBef>
            </a:pPr>
            <a:r>
              <a:rPr lang="en-US" sz="2199"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nva Sans Bold"/>
              </a:rPr>
              <a:t>DE</a:t>
            </a:r>
            <a:r>
              <a:rPr lang="tr-TR" sz="2199"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nva Sans Bold"/>
              </a:rPr>
              <a:t>RİN</a:t>
            </a:r>
            <a:r>
              <a:rPr lang="en-US" sz="2199"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nva Sans Bold"/>
              </a:rPr>
              <a:t> </a:t>
            </a:r>
            <a:r>
              <a:rPr lang="tr-TR" sz="2199"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nva Sans Bold"/>
              </a:rPr>
              <a:t>ÖĞRENİM</a:t>
            </a:r>
            <a:endParaRPr lang="en-US" sz="2199"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nva Sans Bold"/>
            </a:endParaRPr>
          </a:p>
        </p:txBody>
      </p:sp>
      <p:sp>
        <p:nvSpPr>
          <p:cNvPr id="24" name="TextBox 24"/>
          <p:cNvSpPr txBox="1"/>
          <p:nvPr/>
        </p:nvSpPr>
        <p:spPr>
          <a:xfrm>
            <a:off x="10151084" y="5391771"/>
            <a:ext cx="5852375" cy="1563570"/>
          </a:xfrm>
          <a:prstGeom prst="rect">
            <a:avLst/>
          </a:prstGeom>
        </p:spPr>
        <p:txBody>
          <a:bodyPr lIns="0" tIns="0" rIns="0" bIns="0" rtlCol="0" anchor="t">
            <a:spAutoFit/>
          </a:bodyPr>
          <a:lstStyle/>
          <a:p>
            <a:pPr algn="just">
              <a:lnSpc>
                <a:spcPts val="3079"/>
              </a:lnSpc>
              <a:spcBef>
                <a:spcPct val="0"/>
              </a:spcBef>
            </a:pPr>
            <a:r>
              <a:rPr lang="en-US" sz="2400" dirty="0" err="1">
                <a:solidFill>
                  <a:srgbClr val="000000"/>
                </a:solidFill>
                <a:latin typeface="Open Sans"/>
                <a:ea typeface="Open Sans"/>
                <a:cs typeface="Open Sans"/>
                <a:sym typeface="Open Sans"/>
              </a:rPr>
              <a:t>Derin</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öğren</a:t>
            </a:r>
            <a:r>
              <a:rPr lang="tr-TR" sz="2400" dirty="0">
                <a:solidFill>
                  <a:srgbClr val="000000"/>
                </a:solidFill>
                <a:latin typeface="Open Sans"/>
                <a:ea typeface="Open Sans"/>
                <a:cs typeface="Open Sans"/>
                <a:sym typeface="Open Sans"/>
              </a:rPr>
              <a:t>im</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insan</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beyninin</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yapısı</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ve</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işlevinden</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esinlenilen</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algoritmalarla</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ilgilenen</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Makine</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Öğrenmesinin</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bir</a:t>
            </a:r>
            <a:r>
              <a:rPr lang="en-US" sz="2400" dirty="0">
                <a:solidFill>
                  <a:srgbClr val="000000"/>
                </a:solidFill>
                <a:latin typeface="Open Sans"/>
                <a:ea typeface="Open Sans"/>
                <a:cs typeface="Open Sans"/>
                <a:sym typeface="Open Sans"/>
              </a:rPr>
              <a:t> alt </a:t>
            </a:r>
            <a:r>
              <a:rPr lang="en-US" sz="2400" dirty="0" err="1">
                <a:solidFill>
                  <a:srgbClr val="000000"/>
                </a:solidFill>
                <a:latin typeface="Open Sans"/>
                <a:ea typeface="Open Sans"/>
                <a:cs typeface="Open Sans"/>
                <a:sym typeface="Open Sans"/>
              </a:rPr>
              <a:t>kümesidir</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sinir</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ağları</a:t>
            </a:r>
            <a:r>
              <a:rPr lang="en-US" sz="2400" dirty="0">
                <a:solidFill>
                  <a:srgbClr val="000000"/>
                </a:solidFill>
                <a:latin typeface="Open Sans"/>
                <a:ea typeface="Open Sans"/>
                <a:cs typeface="Open Sans"/>
                <a:sym typeface="Open Sans"/>
              </a:rPr>
              <a:t>.</a:t>
            </a:r>
          </a:p>
        </p:txBody>
      </p:sp>
      <p:grpSp>
        <p:nvGrpSpPr>
          <p:cNvPr id="25" name="Group 25"/>
          <p:cNvGrpSpPr/>
          <p:nvPr/>
        </p:nvGrpSpPr>
        <p:grpSpPr>
          <a:xfrm>
            <a:off x="1200076" y="3177335"/>
            <a:ext cx="3025986" cy="5534764"/>
            <a:chOff x="0" y="0"/>
            <a:chExt cx="1183755" cy="2165180"/>
          </a:xfrm>
        </p:grpSpPr>
        <p:sp>
          <p:nvSpPr>
            <p:cNvPr id="26" name="Freeform 26"/>
            <p:cNvSpPr/>
            <p:nvPr/>
          </p:nvSpPr>
          <p:spPr>
            <a:xfrm>
              <a:off x="0" y="0"/>
              <a:ext cx="1183755" cy="2165180"/>
            </a:xfrm>
            <a:custGeom>
              <a:avLst/>
              <a:gdLst/>
              <a:ahLst/>
              <a:cxnLst/>
              <a:rect l="l" t="t" r="r" b="b"/>
              <a:pathLst>
                <a:path w="1183755" h="2165180">
                  <a:moveTo>
                    <a:pt x="150950" y="0"/>
                  </a:moveTo>
                  <a:lnTo>
                    <a:pt x="1032805" y="0"/>
                  </a:lnTo>
                  <a:cubicBezTo>
                    <a:pt x="1072839" y="0"/>
                    <a:pt x="1111234" y="15904"/>
                    <a:pt x="1139543" y="44212"/>
                  </a:cubicBezTo>
                  <a:cubicBezTo>
                    <a:pt x="1167851" y="72521"/>
                    <a:pt x="1183755" y="110916"/>
                    <a:pt x="1183755" y="150950"/>
                  </a:cubicBezTo>
                  <a:lnTo>
                    <a:pt x="1183755" y="2014230"/>
                  </a:lnTo>
                  <a:cubicBezTo>
                    <a:pt x="1183755" y="2097597"/>
                    <a:pt x="1116172" y="2165180"/>
                    <a:pt x="1032805" y="2165180"/>
                  </a:cubicBezTo>
                  <a:lnTo>
                    <a:pt x="150950" y="2165180"/>
                  </a:lnTo>
                  <a:cubicBezTo>
                    <a:pt x="110916" y="2165180"/>
                    <a:pt x="72521" y="2149276"/>
                    <a:pt x="44212" y="2120968"/>
                  </a:cubicBezTo>
                  <a:cubicBezTo>
                    <a:pt x="15904" y="2092659"/>
                    <a:pt x="0" y="2054264"/>
                    <a:pt x="0" y="2014230"/>
                  </a:cubicBezTo>
                  <a:lnTo>
                    <a:pt x="0" y="150950"/>
                  </a:lnTo>
                  <a:cubicBezTo>
                    <a:pt x="0" y="110916"/>
                    <a:pt x="15904" y="72521"/>
                    <a:pt x="44212" y="44212"/>
                  </a:cubicBezTo>
                  <a:cubicBezTo>
                    <a:pt x="72521" y="15904"/>
                    <a:pt x="110916" y="0"/>
                    <a:pt x="150950" y="0"/>
                  </a:cubicBezTo>
                  <a:close/>
                </a:path>
              </a:pathLst>
            </a:custGeom>
            <a:solidFill>
              <a:srgbClr val="FFFFFF"/>
            </a:solidFill>
            <a:ln w="12700" cap="rnd">
              <a:solidFill>
                <a:srgbClr val="000000"/>
              </a:solidFill>
              <a:prstDash val="solid"/>
              <a:round/>
            </a:ln>
          </p:spPr>
        </p:sp>
      </p:grpSp>
      <p:sp>
        <p:nvSpPr>
          <p:cNvPr id="27" name="TextBox 27"/>
          <p:cNvSpPr txBox="1"/>
          <p:nvPr/>
        </p:nvSpPr>
        <p:spPr>
          <a:xfrm>
            <a:off x="1348822" y="5126202"/>
            <a:ext cx="2728495" cy="1614994"/>
          </a:xfrm>
          <a:prstGeom prst="rect">
            <a:avLst/>
          </a:prstGeom>
        </p:spPr>
        <p:txBody>
          <a:bodyPr lIns="0" tIns="0" rIns="0" bIns="0" rtlCol="0" anchor="t">
            <a:spAutoFit/>
          </a:bodyPr>
          <a:lstStyle/>
          <a:p>
            <a:pPr algn="l">
              <a:lnSpc>
                <a:spcPts val="3219"/>
              </a:lnSpc>
              <a:spcBef>
                <a:spcPct val="0"/>
              </a:spcBef>
            </a:pPr>
            <a:r>
              <a:rPr lang="en-US" sz="2400" dirty="0" err="1">
                <a:solidFill>
                  <a:srgbClr val="000000"/>
                </a:solidFill>
                <a:latin typeface="Open Sans"/>
                <a:ea typeface="Open Sans"/>
                <a:cs typeface="Open Sans"/>
                <a:sym typeface="Open Sans"/>
              </a:rPr>
              <a:t>İnsani</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davranışları</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taklit</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etmeye</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izin</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veren</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herhangi</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bir</a:t>
            </a:r>
            <a:r>
              <a:rPr lang="en-US" sz="2400" dirty="0">
                <a:solidFill>
                  <a:srgbClr val="000000"/>
                </a:solidFill>
                <a:latin typeface="Open Sans"/>
                <a:ea typeface="Open Sans"/>
                <a:cs typeface="Open Sans"/>
                <a:sym typeface="Open Sans"/>
              </a:rPr>
              <a:t> </a:t>
            </a:r>
            <a:r>
              <a:rPr lang="en-US" sz="2400" dirty="0" err="1">
                <a:solidFill>
                  <a:srgbClr val="000000"/>
                </a:solidFill>
                <a:latin typeface="Open Sans"/>
                <a:ea typeface="Open Sans"/>
                <a:cs typeface="Open Sans"/>
                <a:sym typeface="Open Sans"/>
              </a:rPr>
              <a:t>teknik</a:t>
            </a:r>
            <a:endParaRPr lang="en-US" sz="2400" dirty="0">
              <a:solidFill>
                <a:srgbClr val="000000"/>
              </a:solidFill>
              <a:latin typeface="Open Sans"/>
              <a:ea typeface="Open Sans"/>
              <a:cs typeface="Open Sans"/>
              <a:sym typeface="Open Sans"/>
            </a:endParaRPr>
          </a:p>
        </p:txBody>
      </p:sp>
      <p:sp>
        <p:nvSpPr>
          <p:cNvPr id="28" name="TextBox 28"/>
          <p:cNvSpPr txBox="1"/>
          <p:nvPr/>
        </p:nvSpPr>
        <p:spPr>
          <a:xfrm>
            <a:off x="2016077" y="8170957"/>
            <a:ext cx="1021020" cy="396240"/>
          </a:xfrm>
          <a:prstGeom prst="rect">
            <a:avLst/>
          </a:prstGeom>
        </p:spPr>
        <p:txBody>
          <a:bodyPr lIns="0" tIns="0" rIns="0" bIns="0" rtlCol="0" anchor="t">
            <a:spAutoFit/>
          </a:bodyPr>
          <a:lstStyle/>
          <a:p>
            <a:pPr algn="ctr">
              <a:lnSpc>
                <a:spcPts val="3359"/>
              </a:lnSpc>
              <a:spcBef>
                <a:spcPct val="0"/>
              </a:spcBef>
            </a:pPr>
            <a:r>
              <a:rPr lang="en-US" sz="2399" b="1" dirty="0">
                <a:solidFill>
                  <a:srgbClr val="1F4FA1"/>
                </a:solidFill>
                <a:latin typeface="Open Sans Bold"/>
                <a:ea typeface="Open Sans Bold"/>
                <a:cs typeface="Open Sans Bold"/>
                <a:sym typeface="Open Sans Bold"/>
              </a:rPr>
              <a:t>1950</a:t>
            </a:r>
          </a:p>
        </p:txBody>
      </p:sp>
      <p:sp>
        <p:nvSpPr>
          <p:cNvPr id="29" name="TextBox 29"/>
          <p:cNvSpPr txBox="1"/>
          <p:nvPr/>
        </p:nvSpPr>
        <p:spPr>
          <a:xfrm>
            <a:off x="1427744" y="2556304"/>
            <a:ext cx="588334" cy="551626"/>
          </a:xfrm>
          <a:prstGeom prst="rect">
            <a:avLst/>
          </a:prstGeom>
        </p:spPr>
        <p:txBody>
          <a:bodyPr lIns="0" tIns="0" rIns="0" bIns="0" rtlCol="0" anchor="t">
            <a:spAutoFit/>
          </a:bodyPr>
          <a:lstStyle/>
          <a:p>
            <a:pPr algn="ctr">
              <a:lnSpc>
                <a:spcPts val="4619"/>
              </a:lnSpc>
              <a:spcBef>
                <a:spcPct val="0"/>
              </a:spcBef>
            </a:pPr>
            <a:r>
              <a:rPr lang="tr-TR" sz="3299"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nva Sans Bold"/>
              </a:rPr>
              <a:t>YZ</a:t>
            </a:r>
            <a:endParaRPr lang="en-US" sz="3299"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nva Sans Bold"/>
            </a:endParaRPr>
          </a:p>
        </p:txBody>
      </p:sp>
      <p:sp>
        <p:nvSpPr>
          <p:cNvPr id="30" name="TextBox 30"/>
          <p:cNvSpPr txBox="1"/>
          <p:nvPr/>
        </p:nvSpPr>
        <p:spPr>
          <a:xfrm>
            <a:off x="11610338" y="8170957"/>
            <a:ext cx="1173733" cy="396240"/>
          </a:xfrm>
          <a:prstGeom prst="rect">
            <a:avLst/>
          </a:prstGeom>
        </p:spPr>
        <p:txBody>
          <a:bodyPr lIns="0" tIns="0" rIns="0" bIns="0" rtlCol="0" anchor="t">
            <a:spAutoFit/>
          </a:bodyPr>
          <a:lstStyle/>
          <a:p>
            <a:pPr algn="ctr">
              <a:lnSpc>
                <a:spcPts val="3359"/>
              </a:lnSpc>
              <a:spcBef>
                <a:spcPct val="0"/>
              </a:spcBef>
            </a:pPr>
            <a:r>
              <a:rPr lang="en-US" sz="2399" b="1">
                <a:solidFill>
                  <a:srgbClr val="1F4FA1"/>
                </a:solidFill>
                <a:latin typeface="Open Sans Bold"/>
                <a:ea typeface="Open Sans Bold"/>
                <a:cs typeface="Open Sans Bold"/>
                <a:sym typeface="Open Sans Bold"/>
              </a:rPr>
              <a:t>2010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94885" y="7950547"/>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79553" y="9416012"/>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285082" y="2206988"/>
            <a:ext cx="11525870" cy="720726"/>
          </a:xfrm>
          <a:prstGeom prst="rect">
            <a:avLst/>
          </a:prstGeom>
        </p:spPr>
        <p:txBody>
          <a:bodyPr lIns="0" tIns="0" rIns="0" bIns="0" rtlCol="0" anchor="t">
            <a:spAutoFit/>
          </a:bodyPr>
          <a:lstStyle/>
          <a:p>
            <a:pPr algn="l">
              <a:lnSpc>
                <a:spcPts val="5500"/>
              </a:lnSpc>
            </a:pPr>
            <a:r>
              <a:rPr lang="tr-TR" sz="5000" b="1" dirty="0">
                <a:solidFill>
                  <a:srgbClr val="1F4FA1"/>
                </a:solidFill>
                <a:latin typeface="Open Sans Bold"/>
                <a:ea typeface="Open Sans Bold"/>
                <a:cs typeface="Open Sans Bold"/>
                <a:sym typeface="Open Sans Bold"/>
              </a:rPr>
              <a:t>Makine Öğrenimi Nedir?</a:t>
            </a:r>
            <a:endParaRPr lang="en-US" sz="5000" b="1" dirty="0">
              <a:solidFill>
                <a:srgbClr val="1F4FA1"/>
              </a:solidFill>
              <a:latin typeface="Open Sans Bold"/>
              <a:ea typeface="Open Sans Bold"/>
              <a:cs typeface="Open Sans Bold"/>
              <a:sym typeface="Open Sans Bold"/>
            </a:endParaRPr>
          </a:p>
        </p:txBody>
      </p:sp>
      <p:sp>
        <p:nvSpPr>
          <p:cNvPr id="12" name="Freeform 12"/>
          <p:cNvSpPr/>
          <p:nvPr/>
        </p:nvSpPr>
        <p:spPr>
          <a:xfrm>
            <a:off x="9753600" y="1143723"/>
            <a:ext cx="1609472" cy="1470655"/>
          </a:xfrm>
          <a:custGeom>
            <a:avLst/>
            <a:gdLst/>
            <a:ahLst/>
            <a:cxnLst/>
            <a:rect l="l" t="t" r="r" b="b"/>
            <a:pathLst>
              <a:path w="1609472" h="1470655">
                <a:moveTo>
                  <a:pt x="0" y="0"/>
                </a:moveTo>
                <a:lnTo>
                  <a:pt x="1609472" y="0"/>
                </a:lnTo>
                <a:lnTo>
                  <a:pt x="1609472" y="1470655"/>
                </a:lnTo>
                <a:lnTo>
                  <a:pt x="0" y="1470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10798152" y="4714803"/>
            <a:ext cx="4539599" cy="4539599"/>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12700">
              <a:solidFill>
                <a:srgbClr val="000000"/>
              </a:solidFill>
            </a:ln>
          </p:spPr>
        </p:sp>
      </p:grpSp>
      <p:sp>
        <p:nvSpPr>
          <p:cNvPr id="15" name="Freeform 15"/>
          <p:cNvSpPr/>
          <p:nvPr/>
        </p:nvSpPr>
        <p:spPr>
          <a:xfrm>
            <a:off x="10143123" y="3916666"/>
            <a:ext cx="6013156" cy="6135873"/>
          </a:xfrm>
          <a:custGeom>
            <a:avLst/>
            <a:gdLst/>
            <a:ahLst/>
            <a:cxnLst/>
            <a:rect l="l" t="t" r="r" b="b"/>
            <a:pathLst>
              <a:path w="6013156" h="6135873">
                <a:moveTo>
                  <a:pt x="0" y="0"/>
                </a:moveTo>
                <a:lnTo>
                  <a:pt x="6013155" y="0"/>
                </a:lnTo>
                <a:lnTo>
                  <a:pt x="6013155" y="6135873"/>
                </a:lnTo>
                <a:lnTo>
                  <a:pt x="0" y="6135873"/>
                </a:lnTo>
                <a:lnTo>
                  <a:pt x="0" y="0"/>
                </a:lnTo>
                <a:close/>
              </a:path>
            </a:pathLst>
          </a:custGeom>
          <a:blipFill>
            <a:blip r:embed="rId4"/>
            <a:stretch>
              <a:fillRect/>
            </a:stretch>
          </a:blipFill>
        </p:spPr>
      </p:sp>
      <p:sp>
        <p:nvSpPr>
          <p:cNvPr id="16" name="TextBox 16"/>
          <p:cNvSpPr txBox="1"/>
          <p:nvPr/>
        </p:nvSpPr>
        <p:spPr>
          <a:xfrm>
            <a:off x="1447799" y="3539318"/>
            <a:ext cx="7472049" cy="3447098"/>
          </a:xfrm>
          <a:prstGeom prst="rect">
            <a:avLst/>
          </a:prstGeom>
        </p:spPr>
        <p:txBody>
          <a:bodyPr wrap="square" lIns="0" tIns="0" rIns="0" bIns="0" rtlCol="0" anchor="t">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3200" b="0" i="0" u="none" strike="noStrike" cap="none" normalizeH="0" baseline="0" dirty="0">
                <a:ln>
                  <a:noFill/>
                </a:ln>
                <a:solidFill>
                  <a:schemeClr val="tx1"/>
                </a:solidFill>
                <a:effectLst/>
                <a:latin typeface="Arial" panose="020B0604020202020204" pitchFamily="34" charset="0"/>
              </a:rPr>
              <a:t>Makine Öğrenimi, makinelerin verilerden açıkça programlanmadan </a:t>
            </a:r>
            <a:r>
              <a:rPr kumimoji="0" lang="tr-TR" altLang="tr-TR" sz="32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öğrenmesini</a:t>
            </a:r>
            <a:r>
              <a:rPr kumimoji="0" lang="tr-TR" altLang="tr-TR" sz="3200" b="0" i="0" u="none" strike="noStrike" cap="none" normalizeH="0" baseline="0" dirty="0">
                <a:ln>
                  <a:noFill/>
                </a:ln>
                <a:solidFill>
                  <a:schemeClr val="tx1"/>
                </a:solidFill>
                <a:effectLst/>
                <a:latin typeface="Arial" panose="020B0604020202020204" pitchFamily="34" charset="0"/>
              </a:rPr>
              <a:t> sağlayan bir yapay zeka türüdür. Bir görevi tam olarak nasıl yerine getireceği söylenmek yerine, sistem verileri kullanarak "desenleri öğrenir" ve kararlar alır.</a:t>
            </a:r>
          </a:p>
        </p:txBody>
      </p:sp>
      <p:sp>
        <p:nvSpPr>
          <p:cNvPr id="17" name="TextBox 17"/>
          <p:cNvSpPr txBox="1"/>
          <p:nvPr/>
        </p:nvSpPr>
        <p:spPr>
          <a:xfrm>
            <a:off x="11078194" y="5143500"/>
            <a:ext cx="4143014" cy="4012477"/>
          </a:xfrm>
          <a:prstGeom prst="rect">
            <a:avLst/>
          </a:prstGeom>
        </p:spPr>
        <p:txBody>
          <a:bodyPr lIns="0" tIns="0" rIns="0" bIns="0" rtlCol="0" anchor="t">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2800" b="0" i="0" u="none" strike="noStrike" cap="none" normalizeH="0" baseline="0" dirty="0">
                <a:ln>
                  <a:noFill/>
                </a:ln>
                <a:solidFill>
                  <a:schemeClr val="tx1"/>
                </a:solidFill>
                <a:effectLst/>
                <a:latin typeface="Arial" panose="020B0604020202020204" pitchFamily="34" charset="0"/>
              </a:rPr>
              <a:t>Buna "öğrenme" denir </a:t>
            </a: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çünkü</a:t>
            </a:r>
            <a:r>
              <a:rPr kumimoji="0" lang="tr-TR" altLang="tr-TR" sz="2800" b="0" i="0" u="none" strike="noStrike" cap="none" normalizeH="0" baseline="0" dirty="0">
                <a:ln>
                  <a:noFill/>
                </a:ln>
                <a:solidFill>
                  <a:schemeClr val="tx1"/>
                </a:solidFill>
                <a:effectLst/>
                <a:latin typeface="Arial" panose="020B0604020202020204" pitchFamily="34" charset="0"/>
              </a:rPr>
              <a:t> bilgisayar sadece sabit bir kural setini takip etmez. Verilerdeki desenleri analiz ederek kuralları kendi başına keşfeder, tıpkı insanların deneyimlerinden öğrenmesi gibi.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678746" y="1518648"/>
            <a:ext cx="11525870" cy="692497"/>
          </a:xfrm>
          <a:prstGeom prst="rect">
            <a:avLst/>
          </a:prstGeom>
        </p:spPr>
        <p:txBody>
          <a:bodyPr lIns="0" tIns="0" rIns="0" bIns="0" rtlCol="0" anchor="t">
            <a:spAutoFit/>
          </a:bodyPr>
          <a:lstStyle/>
          <a:p>
            <a:pPr algn="l">
              <a:lnSpc>
                <a:spcPts val="5390"/>
              </a:lnSpc>
            </a:pPr>
            <a:r>
              <a:rPr lang="tr-TR" sz="4900" b="1" dirty="0">
                <a:solidFill>
                  <a:srgbClr val="1F4FA1"/>
                </a:solidFill>
                <a:latin typeface="Open Sans Bold"/>
                <a:ea typeface="Open Sans Bold"/>
                <a:cs typeface="Open Sans Bold"/>
                <a:sym typeface="Open Sans Bold"/>
              </a:rPr>
              <a:t>Makine Öğrenimi Nasıl Çalışır?</a:t>
            </a:r>
            <a:endParaRPr lang="en-US" sz="4900" b="1" dirty="0">
              <a:solidFill>
                <a:srgbClr val="1F4FA1"/>
              </a:solidFill>
              <a:latin typeface="Open Sans Bold"/>
              <a:ea typeface="Open Sans Bold"/>
              <a:cs typeface="Open Sans Bold"/>
              <a:sym typeface="Open Sans Bold"/>
            </a:endParaRPr>
          </a:p>
        </p:txBody>
      </p:sp>
      <p:sp>
        <p:nvSpPr>
          <p:cNvPr id="12" name="TextBox 12"/>
          <p:cNvSpPr txBox="1"/>
          <p:nvPr/>
        </p:nvSpPr>
        <p:spPr>
          <a:xfrm>
            <a:off x="1678746" y="3300412"/>
            <a:ext cx="12732167" cy="4812087"/>
          </a:xfrm>
          <a:prstGeom prst="rect">
            <a:avLst/>
          </a:prstGeom>
        </p:spPr>
        <p:txBody>
          <a:bodyPr lIns="0" tIns="0" rIns="0" bIns="0" rtlCol="0" anchor="t">
            <a:spAutoFit/>
          </a:bodyPr>
          <a:lstStyle/>
          <a:p>
            <a:pPr algn="just">
              <a:lnSpc>
                <a:spcPts val="4199"/>
              </a:lnSpc>
            </a:pPr>
            <a:r>
              <a:rPr lang="en-US" sz="2999" b="1" dirty="0">
                <a:solidFill>
                  <a:srgbClr val="1F2020"/>
                </a:solidFill>
                <a:latin typeface="Open Sans Bold"/>
                <a:ea typeface="Open Sans Bold"/>
                <a:cs typeface="Open Sans Bold"/>
                <a:sym typeface="Open Sans Bold"/>
              </a:rPr>
              <a:t>1- </a:t>
            </a:r>
            <a:r>
              <a:rPr lang="tr-TR" sz="2999" b="1" dirty="0">
                <a:solidFill>
                  <a:srgbClr val="1F2020"/>
                </a:solidFill>
                <a:latin typeface="Open Sans Bold"/>
                <a:ea typeface="Open Sans Bold"/>
                <a:cs typeface="Open Sans Bold"/>
                <a:sym typeface="Open Sans Bold"/>
              </a:rPr>
              <a:t>Girdi Verisi</a:t>
            </a:r>
            <a:r>
              <a:rPr lang="en-US" sz="2999" b="1" dirty="0">
                <a:solidFill>
                  <a:srgbClr val="1F2020"/>
                </a:solidFill>
                <a:latin typeface="Open Sans Bold"/>
                <a:ea typeface="Open Sans Bold"/>
                <a:cs typeface="Open Sans Bold"/>
                <a:sym typeface="Open Sans Bold"/>
              </a:rPr>
              <a:t>:</a:t>
            </a:r>
          </a:p>
          <a:p>
            <a:pPr algn="just">
              <a:lnSpc>
                <a:spcPts val="4199"/>
              </a:lnSpc>
            </a:pPr>
            <a:endParaRPr lang="en-US" sz="2999" b="1" dirty="0">
              <a:solidFill>
                <a:srgbClr val="1F2020"/>
              </a:solidFill>
              <a:latin typeface="Open Sans Bold"/>
              <a:ea typeface="Open Sans Bold"/>
              <a:cs typeface="Open Sans Bold"/>
              <a:sym typeface="Open Sans Bold"/>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Arial" panose="020B0604020202020204" pitchFamily="34" charset="0"/>
              </a:rPr>
              <a:t>Bilgisayarın öğrenebilmesi için bilgilere ihtiyacı vardır. Bu bilgiler "veri" olarak adlandırılır. Bu, resimler, sayılar veya kelimeler gibi görevin gerektirdiği herhangi bir şey olabilir.</a:t>
            </a:r>
            <a:endParaRPr lang="en-US" sz="2999" dirty="0">
              <a:solidFill>
                <a:srgbClr val="1F2020"/>
              </a:solidFill>
              <a:latin typeface="Open Sans"/>
              <a:ea typeface="Open Sans"/>
              <a:cs typeface="Open Sans"/>
              <a:sym typeface="Open Sans"/>
            </a:endParaRPr>
          </a:p>
          <a:p>
            <a:pPr algn="just">
              <a:lnSpc>
                <a:spcPts val="4199"/>
              </a:lnSpc>
            </a:pPr>
            <a:endParaRPr lang="en-US" sz="2999" dirty="0">
              <a:solidFill>
                <a:srgbClr val="1F2020"/>
              </a:solidFill>
              <a:latin typeface="Open Sans"/>
              <a:ea typeface="Open Sans"/>
              <a:cs typeface="Open Sans"/>
              <a:sym typeface="Open Sans"/>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Arial" panose="020B0604020202020204" pitchFamily="34" charset="0"/>
              </a:rPr>
              <a:t>Örnek: Eğer bilgisayarın fotoğraflarda kedileri tanımasını istiyorsak, ona kedili ve kedisiz birçok fotoğraf veririz.</a:t>
            </a:r>
            <a:endParaRPr lang="en-US" sz="2800" dirty="0">
              <a:solidFill>
                <a:srgbClr val="1F2020"/>
              </a:solidFill>
              <a:latin typeface="Open Sans"/>
              <a:ea typeface="Open Sans"/>
              <a:cs typeface="Open Sans"/>
              <a:sym typeface="Open Sans"/>
            </a:endParaRPr>
          </a:p>
          <a:p>
            <a:pPr algn="just">
              <a:lnSpc>
                <a:spcPts val="4199"/>
              </a:lnSpc>
              <a:spcBef>
                <a:spcPct val="0"/>
              </a:spcBef>
            </a:pPr>
            <a:endParaRPr lang="en-US" sz="2999" dirty="0">
              <a:solidFill>
                <a:srgbClr val="1F2020"/>
              </a:solidFill>
              <a:latin typeface="Open Sans"/>
              <a:ea typeface="Open Sans"/>
              <a:cs typeface="Open Sans"/>
              <a:sym typeface="Open Sans"/>
            </a:endParaRPr>
          </a:p>
        </p:txBody>
      </p:sp>
      <p:sp>
        <p:nvSpPr>
          <p:cNvPr id="13" name="Freeform 13"/>
          <p:cNvSpPr/>
          <p:nvPr/>
        </p:nvSpPr>
        <p:spPr>
          <a:xfrm>
            <a:off x="12621476" y="698233"/>
            <a:ext cx="1609472" cy="1470655"/>
          </a:xfrm>
          <a:custGeom>
            <a:avLst/>
            <a:gdLst/>
            <a:ahLst/>
            <a:cxnLst/>
            <a:rect l="l" t="t" r="r" b="b"/>
            <a:pathLst>
              <a:path w="1609472" h="1470655">
                <a:moveTo>
                  <a:pt x="0" y="0"/>
                </a:moveTo>
                <a:lnTo>
                  <a:pt x="1609472" y="0"/>
                </a:lnTo>
                <a:lnTo>
                  <a:pt x="1609472" y="1470655"/>
                </a:lnTo>
                <a:lnTo>
                  <a:pt x="0" y="1470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678746" y="1518648"/>
            <a:ext cx="11525870" cy="1384995"/>
          </a:xfrm>
          <a:prstGeom prst="rect">
            <a:avLst/>
          </a:prstGeom>
        </p:spPr>
        <p:txBody>
          <a:bodyPr lIns="0" tIns="0" rIns="0" bIns="0" rtlCol="0" anchor="t">
            <a:spAutoFit/>
          </a:bodyPr>
          <a:lstStyle/>
          <a:p>
            <a:pPr algn="l">
              <a:lnSpc>
                <a:spcPts val="5390"/>
              </a:lnSpc>
            </a:pPr>
            <a:r>
              <a:rPr lang="tr-TR" sz="4900" b="1" dirty="0">
                <a:solidFill>
                  <a:srgbClr val="1F4FA1"/>
                </a:solidFill>
                <a:latin typeface="Open Sans Bold"/>
                <a:ea typeface="Open Sans Bold"/>
                <a:cs typeface="Open Sans Bold"/>
                <a:sym typeface="Open Sans Bold"/>
              </a:rPr>
              <a:t>Makine Öğrenimi Nasıl Çalışır?</a:t>
            </a:r>
            <a:endParaRPr lang="en-US" sz="4900" b="1" dirty="0">
              <a:solidFill>
                <a:srgbClr val="1F4FA1"/>
              </a:solidFill>
              <a:latin typeface="Open Sans Bold"/>
              <a:ea typeface="Open Sans Bold"/>
              <a:cs typeface="Open Sans Bold"/>
              <a:sym typeface="Open Sans Bold"/>
            </a:endParaRPr>
          </a:p>
          <a:p>
            <a:pPr algn="l">
              <a:lnSpc>
                <a:spcPts val="5390"/>
              </a:lnSpc>
            </a:pPr>
            <a:endParaRPr lang="en-US" sz="4900" b="1" dirty="0">
              <a:solidFill>
                <a:srgbClr val="1F4FA1"/>
              </a:solidFill>
              <a:latin typeface="Open Sans Bold"/>
              <a:ea typeface="Open Sans Bold"/>
              <a:cs typeface="Open Sans Bold"/>
              <a:sym typeface="Open Sans Bold"/>
            </a:endParaRPr>
          </a:p>
        </p:txBody>
      </p:sp>
      <p:sp>
        <p:nvSpPr>
          <p:cNvPr id="12" name="TextBox 12"/>
          <p:cNvSpPr txBox="1"/>
          <p:nvPr/>
        </p:nvSpPr>
        <p:spPr>
          <a:xfrm>
            <a:off x="1678746" y="3300412"/>
            <a:ext cx="12552202" cy="3734869"/>
          </a:xfrm>
          <a:prstGeom prst="rect">
            <a:avLst/>
          </a:prstGeom>
        </p:spPr>
        <p:txBody>
          <a:bodyPr lIns="0" tIns="0" rIns="0" bIns="0" rtlCol="0" anchor="t">
            <a:spAutoFit/>
          </a:bodyPr>
          <a:lstStyle/>
          <a:p>
            <a:pPr algn="just">
              <a:lnSpc>
                <a:spcPts val="4199"/>
              </a:lnSpc>
            </a:pP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2- </a:t>
            </a:r>
            <a:r>
              <a:rPr lang="tr-TR"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Modeli Eğitmek</a:t>
            </a: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a:t>
            </a:r>
          </a:p>
          <a:p>
            <a:pPr algn="just">
              <a:lnSpc>
                <a:spcPts val="4199"/>
              </a:lnSpc>
            </a:pPr>
            <a:endPar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marL="1295384" lvl="2" indent="-431795" algn="just">
              <a:lnSpc>
                <a:spcPts val="4199"/>
              </a:lnSpc>
              <a:buFont typeface="Arial"/>
              <a:buChar char="⚬"/>
            </a:pPr>
            <a:r>
              <a:rPr lang="tr-TR" sz="2800" dirty="0">
                <a:latin typeface="Open Sans" panose="020B0606030504020204" pitchFamily="34" charset="0"/>
                <a:ea typeface="Open Sans" panose="020B0606030504020204" pitchFamily="34" charset="0"/>
                <a:cs typeface="Open Sans" panose="020B0606030504020204" pitchFamily="34" charset="0"/>
              </a:rPr>
              <a:t>Bilgisayar, verileri kullanarak desenler veya ilişkiler bulur.</a:t>
            </a:r>
            <a:r>
              <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a:t>
            </a:r>
          </a:p>
          <a:p>
            <a:pPr algn="just">
              <a:lnSpc>
                <a:spcPts val="4199"/>
              </a:lnSpc>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Örneğin, kedili fotoğraflarda, kedilerin genellikle bıyıkları, sivri kulakları ve belirli bir şekli olduğunu fark edebilir.</a:t>
            </a: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4199"/>
              </a:lnSpc>
              <a:spcBef>
                <a:spcPct val="0"/>
              </a:spcBef>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3" name="Freeform 13"/>
          <p:cNvSpPr/>
          <p:nvPr/>
        </p:nvSpPr>
        <p:spPr>
          <a:xfrm>
            <a:off x="12621476" y="698233"/>
            <a:ext cx="1609472" cy="1470655"/>
          </a:xfrm>
          <a:custGeom>
            <a:avLst/>
            <a:gdLst/>
            <a:ahLst/>
            <a:cxnLst/>
            <a:rect l="l" t="t" r="r" b="b"/>
            <a:pathLst>
              <a:path w="1609472" h="1470655">
                <a:moveTo>
                  <a:pt x="0" y="0"/>
                </a:moveTo>
                <a:lnTo>
                  <a:pt x="1609472" y="0"/>
                </a:lnTo>
                <a:lnTo>
                  <a:pt x="1609472" y="1470655"/>
                </a:lnTo>
                <a:lnTo>
                  <a:pt x="0" y="1470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678746" y="1518648"/>
            <a:ext cx="11525870" cy="1384995"/>
          </a:xfrm>
          <a:prstGeom prst="rect">
            <a:avLst/>
          </a:prstGeom>
        </p:spPr>
        <p:txBody>
          <a:bodyPr lIns="0" tIns="0" rIns="0" bIns="0" rtlCol="0" anchor="t">
            <a:spAutoFit/>
          </a:bodyPr>
          <a:lstStyle/>
          <a:p>
            <a:pPr algn="l">
              <a:lnSpc>
                <a:spcPts val="5390"/>
              </a:lnSpc>
            </a:pPr>
            <a:r>
              <a:rPr lang="tr-TR" sz="4900" b="1" dirty="0">
                <a:solidFill>
                  <a:srgbClr val="1F4FA1"/>
                </a:solidFill>
                <a:latin typeface="Open Sans Bold"/>
                <a:ea typeface="Open Sans Bold"/>
                <a:cs typeface="Open Sans Bold"/>
                <a:sym typeface="Open Sans Bold"/>
              </a:rPr>
              <a:t>Makine Öğrenimi Nasıl Çalışır?</a:t>
            </a:r>
            <a:endParaRPr lang="en-US" sz="4900" b="1" dirty="0">
              <a:solidFill>
                <a:srgbClr val="1F4FA1"/>
              </a:solidFill>
              <a:latin typeface="Open Sans Bold"/>
              <a:ea typeface="Open Sans Bold"/>
              <a:cs typeface="Open Sans Bold"/>
              <a:sym typeface="Open Sans Bold"/>
            </a:endParaRPr>
          </a:p>
          <a:p>
            <a:pPr algn="l">
              <a:lnSpc>
                <a:spcPts val="5390"/>
              </a:lnSpc>
            </a:pPr>
            <a:endParaRPr lang="en-US" sz="4900" b="1" dirty="0">
              <a:solidFill>
                <a:srgbClr val="1F4FA1"/>
              </a:solidFill>
              <a:latin typeface="Open Sans Bold"/>
              <a:ea typeface="Open Sans Bold"/>
              <a:cs typeface="Open Sans Bold"/>
              <a:sym typeface="Open Sans Bold"/>
            </a:endParaRPr>
          </a:p>
        </p:txBody>
      </p:sp>
      <p:sp>
        <p:nvSpPr>
          <p:cNvPr id="12" name="TextBox 12"/>
          <p:cNvSpPr txBox="1"/>
          <p:nvPr/>
        </p:nvSpPr>
        <p:spPr>
          <a:xfrm>
            <a:off x="1697796" y="3457575"/>
            <a:ext cx="12018465" cy="3189719"/>
          </a:xfrm>
          <a:prstGeom prst="rect">
            <a:avLst/>
          </a:prstGeom>
        </p:spPr>
        <p:txBody>
          <a:bodyPr lIns="0" tIns="0" rIns="0" bIns="0" rtlCol="0" anchor="t">
            <a:spAutoFit/>
          </a:bodyPr>
          <a:lstStyle/>
          <a:p>
            <a:pPr algn="just">
              <a:lnSpc>
                <a:spcPts val="4199"/>
              </a:lnSpc>
            </a:pP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3- </a:t>
            </a:r>
            <a:r>
              <a:rPr lang="tr-TR"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Öğrenim</a:t>
            </a: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a:t>
            </a:r>
          </a:p>
          <a:p>
            <a:pPr algn="just">
              <a:lnSpc>
                <a:spcPts val="4199"/>
              </a:lnSpc>
            </a:pPr>
            <a:endPar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Bilgisayar sadece ezberlemez; genelleştirmeye çalışır. Verilerden "kuralları" veya desenleri öğrenir ve yeni, daha önce görülmemiş örnekler hakkında tahminlerde bulunur.</a:t>
            </a: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4199"/>
              </a:lnSpc>
              <a:spcBef>
                <a:spcPct val="0"/>
              </a:spcBef>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3" name="Freeform 13"/>
          <p:cNvSpPr/>
          <p:nvPr/>
        </p:nvSpPr>
        <p:spPr>
          <a:xfrm>
            <a:off x="12621476" y="698233"/>
            <a:ext cx="1609472" cy="1470655"/>
          </a:xfrm>
          <a:custGeom>
            <a:avLst/>
            <a:gdLst/>
            <a:ahLst/>
            <a:cxnLst/>
            <a:rect l="l" t="t" r="r" b="b"/>
            <a:pathLst>
              <a:path w="1609472" h="1470655">
                <a:moveTo>
                  <a:pt x="0" y="0"/>
                </a:moveTo>
                <a:lnTo>
                  <a:pt x="1609472" y="0"/>
                </a:lnTo>
                <a:lnTo>
                  <a:pt x="1609472" y="1470655"/>
                </a:lnTo>
                <a:lnTo>
                  <a:pt x="0" y="1470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678746" y="1518648"/>
            <a:ext cx="11525870" cy="1384995"/>
          </a:xfrm>
          <a:prstGeom prst="rect">
            <a:avLst/>
          </a:prstGeom>
        </p:spPr>
        <p:txBody>
          <a:bodyPr lIns="0" tIns="0" rIns="0" bIns="0" rtlCol="0" anchor="t">
            <a:spAutoFit/>
          </a:bodyPr>
          <a:lstStyle/>
          <a:p>
            <a:pPr algn="l">
              <a:lnSpc>
                <a:spcPts val="5390"/>
              </a:lnSpc>
            </a:pPr>
            <a:r>
              <a:rPr lang="tr-TR" sz="4900" b="1" dirty="0">
                <a:solidFill>
                  <a:srgbClr val="1F4FA1"/>
                </a:solidFill>
                <a:latin typeface="Open Sans Bold"/>
                <a:ea typeface="Open Sans Bold"/>
                <a:cs typeface="Open Sans Bold"/>
                <a:sym typeface="Open Sans Bold"/>
              </a:rPr>
              <a:t>Makine Öğrenimi Nasıl Çalışır?</a:t>
            </a:r>
            <a:endParaRPr lang="en-US" sz="4900" b="1" dirty="0">
              <a:solidFill>
                <a:srgbClr val="1F4FA1"/>
              </a:solidFill>
              <a:latin typeface="Open Sans Bold"/>
              <a:ea typeface="Open Sans Bold"/>
              <a:cs typeface="Open Sans Bold"/>
              <a:sym typeface="Open Sans Bold"/>
            </a:endParaRPr>
          </a:p>
          <a:p>
            <a:pPr algn="l">
              <a:lnSpc>
                <a:spcPts val="5390"/>
              </a:lnSpc>
            </a:pPr>
            <a:endParaRPr lang="en-US" sz="4900" b="1" dirty="0">
              <a:solidFill>
                <a:srgbClr val="1F4FA1"/>
              </a:solidFill>
              <a:latin typeface="Open Sans Bold"/>
              <a:ea typeface="Open Sans Bold"/>
              <a:cs typeface="Open Sans Bold"/>
              <a:sym typeface="Open Sans Bold"/>
            </a:endParaRPr>
          </a:p>
        </p:txBody>
      </p:sp>
      <p:sp>
        <p:nvSpPr>
          <p:cNvPr id="12" name="TextBox 12"/>
          <p:cNvSpPr txBox="1"/>
          <p:nvPr/>
        </p:nvSpPr>
        <p:spPr>
          <a:xfrm>
            <a:off x="1678746" y="3300412"/>
            <a:ext cx="12552202" cy="4273478"/>
          </a:xfrm>
          <a:prstGeom prst="rect">
            <a:avLst/>
          </a:prstGeom>
        </p:spPr>
        <p:txBody>
          <a:bodyPr lIns="0" tIns="0" rIns="0" bIns="0" rtlCol="0" anchor="t">
            <a:spAutoFit/>
          </a:bodyPr>
          <a:lstStyle/>
          <a:p>
            <a:pPr algn="just">
              <a:lnSpc>
                <a:spcPts val="4199"/>
              </a:lnSpc>
            </a:pP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4- </a:t>
            </a:r>
            <a:r>
              <a:rPr lang="tr-TR"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Tahminler Yürütmek</a:t>
            </a: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a:t>
            </a:r>
          </a:p>
          <a:p>
            <a:pPr algn="just">
              <a:lnSpc>
                <a:spcPts val="4199"/>
              </a:lnSpc>
            </a:pPr>
            <a:endPar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Model eğitildikten sonra, yeni verileri inceleyebilir ve öğrendiği şeyleri görüp görmediğine karar verebilir.</a:t>
            </a: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4199"/>
              </a:lnSpc>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Örnek: Bilgisayara yeni bir resim gösterin ve içinde kedi olup olmadığını tahmin etmesini sağlayın.</a:t>
            </a: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4199"/>
              </a:lnSpc>
              <a:spcBef>
                <a:spcPct val="0"/>
              </a:spcBef>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3" name="Freeform 13"/>
          <p:cNvSpPr/>
          <p:nvPr/>
        </p:nvSpPr>
        <p:spPr>
          <a:xfrm>
            <a:off x="12621476" y="698233"/>
            <a:ext cx="1609472" cy="1470655"/>
          </a:xfrm>
          <a:custGeom>
            <a:avLst/>
            <a:gdLst/>
            <a:ahLst/>
            <a:cxnLst/>
            <a:rect l="l" t="t" r="r" b="b"/>
            <a:pathLst>
              <a:path w="1609472" h="1470655">
                <a:moveTo>
                  <a:pt x="0" y="0"/>
                </a:moveTo>
                <a:lnTo>
                  <a:pt x="1609472" y="0"/>
                </a:lnTo>
                <a:lnTo>
                  <a:pt x="1609472" y="1470655"/>
                </a:lnTo>
                <a:lnTo>
                  <a:pt x="0" y="1470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678746" y="1518648"/>
            <a:ext cx="11525870" cy="692497"/>
          </a:xfrm>
          <a:prstGeom prst="rect">
            <a:avLst/>
          </a:prstGeom>
        </p:spPr>
        <p:txBody>
          <a:bodyPr lIns="0" tIns="0" rIns="0" bIns="0" rtlCol="0" anchor="t">
            <a:spAutoFit/>
          </a:bodyPr>
          <a:lstStyle/>
          <a:p>
            <a:pPr algn="l">
              <a:lnSpc>
                <a:spcPts val="5390"/>
              </a:lnSpc>
            </a:pPr>
            <a:r>
              <a:rPr lang="tr-TR" sz="4900" b="1" dirty="0">
                <a:solidFill>
                  <a:srgbClr val="1F4FA1"/>
                </a:solidFill>
                <a:latin typeface="Open Sans Bold"/>
                <a:ea typeface="Open Sans Bold"/>
                <a:cs typeface="Open Sans Bold"/>
                <a:sym typeface="Open Sans Bold"/>
              </a:rPr>
              <a:t>Makine Öğrenimi Nasıl Çalışır?</a:t>
            </a:r>
            <a:endParaRPr lang="en-US" sz="4900" b="1" dirty="0">
              <a:solidFill>
                <a:srgbClr val="1F4FA1"/>
              </a:solidFill>
              <a:latin typeface="Open Sans Bold"/>
              <a:ea typeface="Open Sans Bold"/>
              <a:cs typeface="Open Sans Bold"/>
              <a:sym typeface="Open Sans Bold"/>
            </a:endParaRPr>
          </a:p>
        </p:txBody>
      </p:sp>
      <p:sp>
        <p:nvSpPr>
          <p:cNvPr id="12" name="Freeform 12"/>
          <p:cNvSpPr/>
          <p:nvPr/>
        </p:nvSpPr>
        <p:spPr>
          <a:xfrm>
            <a:off x="11963400" y="701045"/>
            <a:ext cx="1609472" cy="1470655"/>
          </a:xfrm>
          <a:custGeom>
            <a:avLst/>
            <a:gdLst/>
            <a:ahLst/>
            <a:cxnLst/>
            <a:rect l="l" t="t" r="r" b="b"/>
            <a:pathLst>
              <a:path w="1609472" h="1470655">
                <a:moveTo>
                  <a:pt x="0" y="0"/>
                </a:moveTo>
                <a:lnTo>
                  <a:pt x="1609472" y="0"/>
                </a:lnTo>
                <a:lnTo>
                  <a:pt x="1609472" y="1470655"/>
                </a:lnTo>
                <a:lnTo>
                  <a:pt x="0" y="1470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7441681" y="6901868"/>
            <a:ext cx="2157880" cy="1925908"/>
          </a:xfrm>
          <a:custGeom>
            <a:avLst/>
            <a:gdLst/>
            <a:ahLst/>
            <a:cxnLst/>
            <a:rect l="l" t="t" r="r" b="b"/>
            <a:pathLst>
              <a:path w="2157880" h="1925908">
                <a:moveTo>
                  <a:pt x="0" y="0"/>
                </a:moveTo>
                <a:lnTo>
                  <a:pt x="2157881" y="0"/>
                </a:lnTo>
                <a:lnTo>
                  <a:pt x="2157881" y="1925909"/>
                </a:lnTo>
                <a:lnTo>
                  <a:pt x="0" y="19259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1826409" y="3497295"/>
            <a:ext cx="11912331" cy="2651816"/>
          </a:xfrm>
          <a:prstGeom prst="rect">
            <a:avLst/>
          </a:prstGeom>
        </p:spPr>
        <p:txBody>
          <a:bodyPr lIns="0" tIns="0" rIns="0" bIns="0" rtlCol="0" anchor="t">
            <a:spAutoFit/>
          </a:bodyPr>
          <a:lstStyle/>
          <a:p>
            <a:pPr algn="just">
              <a:lnSpc>
                <a:spcPts val="4199"/>
              </a:lnSpc>
            </a:pPr>
            <a:r>
              <a:rPr lang="en-US" sz="2999" b="1" dirty="0">
                <a:solidFill>
                  <a:srgbClr val="1F2020"/>
                </a:solidFill>
                <a:latin typeface="Open Sans Bold"/>
                <a:ea typeface="Open Sans Bold"/>
                <a:cs typeface="Open Sans Bold"/>
                <a:sym typeface="Open Sans Bold"/>
              </a:rPr>
              <a:t>5- </a:t>
            </a:r>
            <a:r>
              <a:rPr lang="tr-TR" sz="2999" b="1" dirty="0">
                <a:solidFill>
                  <a:srgbClr val="1F2020"/>
                </a:solidFill>
                <a:latin typeface="Open Sans Bold"/>
                <a:ea typeface="Open Sans Bold"/>
                <a:cs typeface="Open Sans Bold"/>
                <a:sym typeface="Open Sans Bold"/>
              </a:rPr>
              <a:t>Zaman Boyunca Gelişmek</a:t>
            </a:r>
            <a:r>
              <a:rPr lang="en-US" sz="2999" b="1" dirty="0">
                <a:solidFill>
                  <a:srgbClr val="1F2020"/>
                </a:solidFill>
                <a:latin typeface="Open Sans Bold"/>
                <a:ea typeface="Open Sans Bold"/>
                <a:cs typeface="Open Sans Bold"/>
                <a:sym typeface="Open Sans Bold"/>
              </a:rPr>
              <a:t>:</a:t>
            </a:r>
          </a:p>
          <a:p>
            <a:pPr algn="just">
              <a:lnSpc>
                <a:spcPts val="4199"/>
              </a:lnSpc>
            </a:pPr>
            <a:endParaRPr lang="en-US" sz="2999" b="1" dirty="0">
              <a:solidFill>
                <a:srgbClr val="1F2020"/>
              </a:solidFill>
              <a:latin typeface="Open Sans Bold"/>
              <a:ea typeface="Open Sans Bold"/>
              <a:cs typeface="Open Sans Bold"/>
              <a:sym typeface="Open Sans Bold"/>
            </a:endParaRPr>
          </a:p>
          <a:p>
            <a:pPr marL="1295384" lvl="2" indent="-431795" algn="just">
              <a:lnSpc>
                <a:spcPts val="4199"/>
              </a:lnSpc>
              <a:buFont typeface="Arial"/>
              <a:buChar char="⚬"/>
            </a:pPr>
            <a:r>
              <a:rPr kumimoji="0" lang="tr-TR" altLang="tr-TR" sz="3200" b="0" i="0" u="none" strike="noStrike" cap="none" normalizeH="0" baseline="0" dirty="0">
                <a:ln>
                  <a:noFill/>
                </a:ln>
                <a:solidFill>
                  <a:schemeClr val="tx1"/>
                </a:solidFill>
                <a:effectLst/>
                <a:latin typeface="Arial" panose="020B0604020202020204" pitchFamily="34" charset="0"/>
              </a:rPr>
              <a:t>Eğer bilgisayar bir şeyde yanlış yaparsa, daha fazla veri ile ayarlama yapabiliriz veya ayarlarını değiştirerek gelişmesine yardımcı olabiliriz.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256683" y="1101585"/>
            <a:ext cx="1816882" cy="1985664"/>
          </a:xfrm>
          <a:custGeom>
            <a:avLst/>
            <a:gdLst/>
            <a:ahLst/>
            <a:cxnLst/>
            <a:rect l="l" t="t" r="r" b="b"/>
            <a:pathLst>
              <a:path w="1816882" h="1985664">
                <a:moveTo>
                  <a:pt x="0" y="0"/>
                </a:moveTo>
                <a:lnTo>
                  <a:pt x="1816882" y="0"/>
                </a:lnTo>
                <a:lnTo>
                  <a:pt x="1816882" y="1985664"/>
                </a:lnTo>
                <a:lnTo>
                  <a:pt x="0" y="19856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2581033" y="2521137"/>
            <a:ext cx="11525870" cy="720726"/>
          </a:xfrm>
          <a:prstGeom prst="rect">
            <a:avLst/>
          </a:prstGeom>
        </p:spPr>
        <p:txBody>
          <a:bodyPr lIns="0" tIns="0" rIns="0" bIns="0" rtlCol="0" anchor="t">
            <a:spAutoFit/>
          </a:bodyPr>
          <a:lstStyle/>
          <a:p>
            <a:pPr algn="l">
              <a:lnSpc>
                <a:spcPts val="5500"/>
              </a:lnSpc>
            </a:pPr>
            <a:r>
              <a:rPr lang="tr-TR" sz="5000" b="1" dirty="0">
                <a:solidFill>
                  <a:srgbClr val="1F4FA1"/>
                </a:solidFill>
                <a:latin typeface="Open Sans Bold"/>
                <a:ea typeface="Open Sans Bold"/>
                <a:cs typeface="Open Sans Bold"/>
                <a:sym typeface="Open Sans Bold"/>
              </a:rPr>
              <a:t>Makine Öğreniminin Çeşitleri</a:t>
            </a:r>
            <a:endParaRPr lang="en-US" sz="5000" b="1" dirty="0">
              <a:solidFill>
                <a:srgbClr val="1F4FA1"/>
              </a:solidFill>
              <a:latin typeface="Open Sans Bold"/>
              <a:ea typeface="Open Sans Bold"/>
              <a:cs typeface="Open Sans Bold"/>
              <a:sym typeface="Open Sans Bold"/>
            </a:endParaRPr>
          </a:p>
        </p:txBody>
      </p:sp>
      <p:sp>
        <p:nvSpPr>
          <p:cNvPr id="13" name="TextBox 13"/>
          <p:cNvSpPr txBox="1"/>
          <p:nvPr/>
        </p:nvSpPr>
        <p:spPr>
          <a:xfrm>
            <a:off x="2581033" y="4133403"/>
            <a:ext cx="11698529" cy="4266937"/>
          </a:xfrm>
          <a:prstGeom prst="rect">
            <a:avLst/>
          </a:prstGeom>
        </p:spPr>
        <p:txBody>
          <a:bodyPr lIns="0" tIns="0" rIns="0" bIns="0" rtlCol="0" anchor="t">
            <a:spAutoFit/>
          </a:bodyPr>
          <a:lstStyle/>
          <a:p>
            <a:pPr algn="just">
              <a:lnSpc>
                <a:spcPts val="4199"/>
              </a:lnSpc>
            </a:pP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1- </a:t>
            </a:r>
            <a:r>
              <a:rPr lang="tr-TR"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Denetimli Öğrenim</a:t>
            </a: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a:t>
            </a:r>
          </a:p>
          <a:p>
            <a:pPr algn="just">
              <a:lnSpc>
                <a:spcPts val="4199"/>
              </a:lnSpc>
            </a:pPr>
            <a:endPar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Bilgisayar, etiketli örneklerden öğrenir, tıpkı bir öğretmenin öğrenciye rehberlik etmesi gibi.</a:t>
            </a:r>
          </a:p>
          <a:p>
            <a:pPr marL="1295384" lvl="2" indent="-431795" algn="just">
              <a:lnSpc>
                <a:spcPts val="4199"/>
              </a:lnSpc>
              <a:buFont typeface="Arial"/>
              <a:buChar char="⚬"/>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Örnek: Bir bilgisayara "kedi" ve "kedi değil" etiketli 1.000 resim göstererek, kedinin nasıl göründüğünü öğrenmesini sağlamak.</a:t>
            </a:r>
          </a:p>
          <a:p>
            <a:pPr algn="just">
              <a:lnSpc>
                <a:spcPts val="4199"/>
              </a:lnSpc>
              <a:spcBef>
                <a:spcPct val="0"/>
              </a:spcBef>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309071" y="1294505"/>
            <a:ext cx="1816882" cy="1985664"/>
          </a:xfrm>
          <a:custGeom>
            <a:avLst/>
            <a:gdLst/>
            <a:ahLst/>
            <a:cxnLst/>
            <a:rect l="l" t="t" r="r" b="b"/>
            <a:pathLst>
              <a:path w="1816882" h="1985664">
                <a:moveTo>
                  <a:pt x="0" y="0"/>
                </a:moveTo>
                <a:lnTo>
                  <a:pt x="1816883" y="0"/>
                </a:lnTo>
                <a:lnTo>
                  <a:pt x="1816883" y="1985664"/>
                </a:lnTo>
                <a:lnTo>
                  <a:pt x="0" y="19856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2581033" y="2668800"/>
            <a:ext cx="11525870" cy="720726"/>
          </a:xfrm>
          <a:prstGeom prst="rect">
            <a:avLst/>
          </a:prstGeom>
        </p:spPr>
        <p:txBody>
          <a:bodyPr lIns="0" tIns="0" rIns="0" bIns="0" rtlCol="0" anchor="t">
            <a:spAutoFit/>
          </a:bodyPr>
          <a:lstStyle/>
          <a:p>
            <a:pPr algn="l">
              <a:lnSpc>
                <a:spcPts val="5500"/>
              </a:lnSpc>
            </a:pPr>
            <a:r>
              <a:rPr lang="tr-TR" sz="5000" b="1" dirty="0">
                <a:solidFill>
                  <a:srgbClr val="1F4FA1"/>
                </a:solidFill>
                <a:latin typeface="Open Sans Bold"/>
                <a:ea typeface="Open Sans Bold"/>
                <a:cs typeface="Open Sans Bold"/>
                <a:sym typeface="Open Sans Bold"/>
              </a:rPr>
              <a:t>Makine Öğreniminin Çeşitleri</a:t>
            </a:r>
            <a:endParaRPr lang="en-US" sz="5000" b="1" dirty="0">
              <a:solidFill>
                <a:srgbClr val="1F4FA1"/>
              </a:solidFill>
              <a:latin typeface="Open Sans Bold"/>
              <a:ea typeface="Open Sans Bold"/>
              <a:cs typeface="Open Sans Bold"/>
              <a:sym typeface="Open Sans Bold"/>
            </a:endParaRPr>
          </a:p>
        </p:txBody>
      </p:sp>
      <p:sp>
        <p:nvSpPr>
          <p:cNvPr id="13" name="TextBox 13"/>
          <p:cNvSpPr txBox="1"/>
          <p:nvPr/>
        </p:nvSpPr>
        <p:spPr>
          <a:xfrm>
            <a:off x="2581033" y="4133403"/>
            <a:ext cx="11698529" cy="4812087"/>
          </a:xfrm>
          <a:prstGeom prst="rect">
            <a:avLst/>
          </a:prstGeom>
        </p:spPr>
        <p:txBody>
          <a:bodyPr lIns="0" tIns="0" rIns="0" bIns="0" rtlCol="0" anchor="t">
            <a:spAutoFit/>
          </a:bodyPr>
          <a:lstStyle/>
          <a:p>
            <a:pPr algn="just">
              <a:lnSpc>
                <a:spcPts val="4199"/>
              </a:lnSpc>
            </a:pP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2- </a:t>
            </a:r>
            <a:r>
              <a:rPr lang="tr-TR"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Denetimsiz Öğrenim</a:t>
            </a: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a:t>
            </a:r>
          </a:p>
          <a:p>
            <a:pPr algn="just">
              <a:lnSpc>
                <a:spcPts val="4199"/>
              </a:lnSpc>
            </a:pPr>
            <a:endPar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Bilgisayara veri verilir, ancak etiket verilmez. Kendi başına desenler bulmaya çalışır.</a:t>
            </a: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4199"/>
              </a:lnSpc>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Örnek: Birçok hayvan resmi verildiğinde, kedileri, köpekleri, kuşları gibi benzer olanları isimlerini bilmeden birbirleriyle gruplayarak ayırır.</a:t>
            </a: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4199"/>
              </a:lnSpc>
              <a:spcBef>
                <a:spcPct val="0"/>
              </a:spcBef>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38400" y="2745499"/>
            <a:ext cx="4215172" cy="4215172"/>
          </a:xfrm>
          <a:custGeom>
            <a:avLst/>
            <a:gdLst/>
            <a:ahLst/>
            <a:cxnLst/>
            <a:rect l="l" t="t" r="r" b="b"/>
            <a:pathLst>
              <a:path w="4215172" h="4215172">
                <a:moveTo>
                  <a:pt x="0" y="0"/>
                </a:moveTo>
                <a:lnTo>
                  <a:pt x="4215172" y="0"/>
                </a:lnTo>
                <a:lnTo>
                  <a:pt x="4215172" y="4215172"/>
                </a:lnTo>
                <a:lnTo>
                  <a:pt x="0" y="4215172"/>
                </a:lnTo>
                <a:lnTo>
                  <a:pt x="0" y="0"/>
                </a:lnTo>
                <a:close/>
              </a:path>
            </a:pathLst>
          </a:custGeom>
          <a:blipFill>
            <a:blip r:embed="rId2"/>
            <a:stretch>
              <a:fillRect/>
            </a:stretch>
          </a:blipFill>
        </p:spPr>
      </p:sp>
      <p:grpSp>
        <p:nvGrpSpPr>
          <p:cNvPr id="3" name="Group 3"/>
          <p:cNvGrpSpPr/>
          <p:nvPr/>
        </p:nvGrpSpPr>
        <p:grpSpPr>
          <a:xfrm>
            <a:off x="17711717" y="7679848"/>
            <a:ext cx="43187" cy="1578172"/>
            <a:chOff x="0" y="0"/>
            <a:chExt cx="12543" cy="458362"/>
          </a:xfrm>
        </p:grpSpPr>
        <p:sp>
          <p:nvSpPr>
            <p:cNvPr id="4" name="Freeform 4"/>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5" name="TextBox 5"/>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7314515" y="19050"/>
            <a:ext cx="932842" cy="959665"/>
            <a:chOff x="0" y="0"/>
            <a:chExt cx="245687" cy="252751"/>
          </a:xfrm>
        </p:grpSpPr>
        <p:sp>
          <p:nvSpPr>
            <p:cNvPr id="7" name="Freeform 7"/>
            <p:cNvSpPr/>
            <p:nvPr/>
          </p:nvSpPr>
          <p:spPr>
            <a:xfrm>
              <a:off x="0" y="0"/>
              <a:ext cx="245687" cy="252751"/>
            </a:xfrm>
            <a:custGeom>
              <a:avLst/>
              <a:gdLst/>
              <a:ahLst/>
              <a:cxnLst/>
              <a:rect l="l" t="t" r="r" b="b"/>
              <a:pathLst>
                <a:path w="245687" h="252751">
                  <a:moveTo>
                    <a:pt x="0" y="0"/>
                  </a:moveTo>
                  <a:lnTo>
                    <a:pt x="245687" y="0"/>
                  </a:lnTo>
                  <a:lnTo>
                    <a:pt x="245687" y="252751"/>
                  </a:lnTo>
                  <a:lnTo>
                    <a:pt x="0" y="252751"/>
                  </a:lnTo>
                  <a:close/>
                </a:path>
              </a:pathLst>
            </a:custGeom>
            <a:gradFill rotWithShape="1">
              <a:gsLst>
                <a:gs pos="0">
                  <a:srgbClr val="45D0FC">
                    <a:alpha val="100000"/>
                  </a:srgbClr>
                </a:gs>
                <a:gs pos="100000">
                  <a:srgbClr val="085DA0">
                    <a:alpha val="100000"/>
                  </a:srgbClr>
                </a:gs>
              </a:gsLst>
              <a:lin ang="2700000"/>
            </a:gradFill>
          </p:spPr>
        </p:sp>
        <p:sp>
          <p:nvSpPr>
            <p:cNvPr id="8" name="TextBox 8"/>
            <p:cNvSpPr txBox="1"/>
            <p:nvPr/>
          </p:nvSpPr>
          <p:spPr>
            <a:xfrm>
              <a:off x="0" y="-38100"/>
              <a:ext cx="245687" cy="29085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7266890" y="9249383"/>
            <a:ext cx="932842" cy="932842"/>
            <a:chOff x="0" y="0"/>
            <a:chExt cx="270933" cy="270933"/>
          </a:xfrm>
        </p:grpSpPr>
        <p:sp>
          <p:nvSpPr>
            <p:cNvPr id="10" name="Freeform 10"/>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1" name="TextBox 11"/>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7881344" y="2571886"/>
            <a:ext cx="8924186" cy="2396360"/>
          </a:xfrm>
          <a:prstGeom prst="rect">
            <a:avLst/>
          </a:prstGeom>
        </p:spPr>
        <p:txBody>
          <a:bodyPr lIns="0" tIns="0" rIns="0" bIns="0" rtlCol="0" anchor="t">
            <a:spAutoFit/>
          </a:bodyPr>
          <a:lstStyle/>
          <a:p>
            <a:pPr algn="l">
              <a:lnSpc>
                <a:spcPts val="19642"/>
              </a:lnSpc>
              <a:spcBef>
                <a:spcPct val="0"/>
              </a:spcBef>
            </a:pPr>
            <a:r>
              <a:rPr lang="tr-TR" sz="14030" b="1" dirty="0">
                <a:solidFill>
                  <a:srgbClr val="1F2020"/>
                </a:solidFill>
                <a:latin typeface="Open Sans Bold"/>
                <a:ea typeface="Open Sans Bold"/>
                <a:cs typeface="Open Sans Bold"/>
                <a:sym typeface="Open Sans Bold"/>
              </a:rPr>
              <a:t>Yapay</a:t>
            </a:r>
            <a:endParaRPr lang="en-US" sz="14030" b="1" dirty="0">
              <a:solidFill>
                <a:srgbClr val="1F2020"/>
              </a:solidFill>
              <a:latin typeface="Open Sans Bold"/>
              <a:ea typeface="Open Sans Bold"/>
              <a:cs typeface="Open Sans Bold"/>
              <a:sym typeface="Open Sans Bold"/>
            </a:endParaRPr>
          </a:p>
        </p:txBody>
      </p:sp>
      <p:sp>
        <p:nvSpPr>
          <p:cNvPr id="13" name="TextBox 13"/>
          <p:cNvSpPr txBox="1"/>
          <p:nvPr/>
        </p:nvSpPr>
        <p:spPr>
          <a:xfrm>
            <a:off x="8153779" y="4729417"/>
            <a:ext cx="10588530" cy="2231254"/>
          </a:xfrm>
          <a:prstGeom prst="rect">
            <a:avLst/>
          </a:prstGeom>
        </p:spPr>
        <p:txBody>
          <a:bodyPr lIns="0" tIns="0" rIns="0" bIns="0" rtlCol="0" anchor="t">
            <a:spAutoFit/>
          </a:bodyPr>
          <a:lstStyle/>
          <a:p>
            <a:pPr algn="l">
              <a:lnSpc>
                <a:spcPts val="18242"/>
              </a:lnSpc>
              <a:spcBef>
                <a:spcPct val="0"/>
              </a:spcBef>
            </a:pPr>
            <a:r>
              <a:rPr lang="tr-TR" sz="13030" b="1" dirty="0">
                <a:solidFill>
                  <a:srgbClr val="1F4FA1"/>
                </a:solidFill>
                <a:latin typeface="Open Sans Bold"/>
                <a:ea typeface="Open Sans Bold"/>
                <a:cs typeface="Open Sans Bold"/>
                <a:sym typeface="Open Sans Bold"/>
              </a:rPr>
              <a:t>Zeka</a:t>
            </a:r>
            <a:endParaRPr lang="en-US" sz="13030" b="1" dirty="0">
              <a:solidFill>
                <a:srgbClr val="1F4FA1"/>
              </a:solidFill>
              <a:latin typeface="Open Sans Bold"/>
              <a:ea typeface="Open Sans Bold"/>
              <a:cs typeface="Open Sans Bold"/>
              <a:sym typeface="Open Sa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462680" y="1252836"/>
            <a:ext cx="1816882" cy="1985664"/>
          </a:xfrm>
          <a:custGeom>
            <a:avLst/>
            <a:gdLst/>
            <a:ahLst/>
            <a:cxnLst/>
            <a:rect l="l" t="t" r="r" b="b"/>
            <a:pathLst>
              <a:path w="1816882" h="1985664">
                <a:moveTo>
                  <a:pt x="0" y="0"/>
                </a:moveTo>
                <a:lnTo>
                  <a:pt x="1816882" y="0"/>
                </a:lnTo>
                <a:lnTo>
                  <a:pt x="1816882" y="1985664"/>
                </a:lnTo>
                <a:lnTo>
                  <a:pt x="0" y="19856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2581033" y="2521137"/>
            <a:ext cx="11525870" cy="720726"/>
          </a:xfrm>
          <a:prstGeom prst="rect">
            <a:avLst/>
          </a:prstGeom>
        </p:spPr>
        <p:txBody>
          <a:bodyPr lIns="0" tIns="0" rIns="0" bIns="0" rtlCol="0" anchor="t">
            <a:spAutoFit/>
          </a:bodyPr>
          <a:lstStyle/>
          <a:p>
            <a:pPr algn="l">
              <a:lnSpc>
                <a:spcPts val="5500"/>
              </a:lnSpc>
            </a:pPr>
            <a:r>
              <a:rPr lang="tr-TR" sz="5000" b="1" dirty="0">
                <a:solidFill>
                  <a:srgbClr val="1F4FA1"/>
                </a:solidFill>
                <a:latin typeface="Open Sans Bold"/>
                <a:ea typeface="Open Sans Bold"/>
                <a:cs typeface="Open Sans Bold"/>
                <a:sym typeface="Open Sans Bold"/>
              </a:rPr>
              <a:t>Makine Öğreniminin Çeşitleri</a:t>
            </a:r>
            <a:endParaRPr lang="en-US" sz="5000" b="1" dirty="0">
              <a:solidFill>
                <a:srgbClr val="1F4FA1"/>
              </a:solidFill>
              <a:latin typeface="Open Sans Bold"/>
              <a:ea typeface="Open Sans Bold"/>
              <a:cs typeface="Open Sans Bold"/>
              <a:sym typeface="Open Sans Bold"/>
            </a:endParaRPr>
          </a:p>
        </p:txBody>
      </p:sp>
      <p:sp>
        <p:nvSpPr>
          <p:cNvPr id="13" name="TextBox 13"/>
          <p:cNvSpPr txBox="1"/>
          <p:nvPr/>
        </p:nvSpPr>
        <p:spPr>
          <a:xfrm>
            <a:off x="2581033" y="4000500"/>
            <a:ext cx="11698529" cy="4273478"/>
          </a:xfrm>
          <a:prstGeom prst="rect">
            <a:avLst/>
          </a:prstGeom>
        </p:spPr>
        <p:txBody>
          <a:bodyPr lIns="0" tIns="0" rIns="0" bIns="0" rtlCol="0" anchor="t">
            <a:spAutoFit/>
          </a:bodyPr>
          <a:lstStyle/>
          <a:p>
            <a:pPr algn="just">
              <a:lnSpc>
                <a:spcPts val="4199"/>
              </a:lnSpc>
            </a:pP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3- </a:t>
            </a:r>
            <a:r>
              <a:rPr lang="tr-TR"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Pekiştirmeli Öğrenim</a:t>
            </a:r>
            <a:r>
              <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a:t>
            </a:r>
          </a:p>
          <a:p>
            <a:pPr algn="just">
              <a:lnSpc>
                <a:spcPts val="4199"/>
              </a:lnSpc>
            </a:pPr>
            <a:endParaRPr lang="en-US" sz="2800"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Bilgisayar, deneme yanılma yoluyla öğrenir ve doğru kararlar verdiğinde ödüllendirilir.</a:t>
            </a: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4199"/>
              </a:lnSpc>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295384" lvl="2" indent="-431795" algn="just">
              <a:lnSpc>
                <a:spcPts val="4199"/>
              </a:lnSpc>
              <a:buFont typeface="Arial"/>
              <a:buChar char="⚬"/>
            </a:pPr>
            <a:r>
              <a:rPr kumimoji="0" lang="tr-TR" altLang="tr-TR" sz="2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Örnek: Bir robota yürümeyi öğretmek, her ilerleme kaydettiğinde ona puan vererek.</a:t>
            </a: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4199"/>
              </a:lnSpc>
              <a:spcBef>
                <a:spcPct val="0"/>
              </a:spcBef>
            </a:pPr>
            <a:endPar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040210" y="1285056"/>
            <a:ext cx="11525870" cy="1384995"/>
          </a:xfrm>
          <a:prstGeom prst="rect">
            <a:avLst/>
          </a:prstGeom>
        </p:spPr>
        <p:txBody>
          <a:bodyPr lIns="0" tIns="0" rIns="0" bIns="0" rtlCol="0" anchor="t">
            <a:spAutoFit/>
          </a:bodyPr>
          <a:lstStyle/>
          <a:p>
            <a:pPr algn="l">
              <a:lnSpc>
                <a:spcPts val="5390"/>
              </a:lnSpc>
            </a:pPr>
            <a:r>
              <a:rPr lang="tr-TR" sz="4900" b="1" dirty="0">
                <a:solidFill>
                  <a:srgbClr val="1F4FA1"/>
                </a:solidFill>
                <a:latin typeface="Open Sans Bold"/>
                <a:ea typeface="Open Sans Bold"/>
                <a:cs typeface="Open Sans Bold"/>
                <a:sym typeface="Open Sans Bold"/>
              </a:rPr>
              <a:t>Makine Öğrenimi Neden Kullanışlı</a:t>
            </a:r>
            <a:endParaRPr lang="en-US" sz="4900" b="1" dirty="0">
              <a:solidFill>
                <a:srgbClr val="1F4FA1"/>
              </a:solidFill>
              <a:latin typeface="Open Sans Bold"/>
              <a:ea typeface="Open Sans Bold"/>
              <a:cs typeface="Open Sans Bold"/>
              <a:sym typeface="Open Sans Bold"/>
            </a:endParaRPr>
          </a:p>
          <a:p>
            <a:pPr algn="l">
              <a:lnSpc>
                <a:spcPts val="5390"/>
              </a:lnSpc>
            </a:pPr>
            <a:endParaRPr lang="en-US" sz="4900" b="1" dirty="0">
              <a:solidFill>
                <a:srgbClr val="1F4FA1"/>
              </a:solidFill>
              <a:latin typeface="Open Sans Bold"/>
              <a:ea typeface="Open Sans Bold"/>
              <a:cs typeface="Open Sans Bold"/>
              <a:sym typeface="Open Sans Bold"/>
            </a:endParaRPr>
          </a:p>
        </p:txBody>
      </p:sp>
      <p:sp>
        <p:nvSpPr>
          <p:cNvPr id="12" name="TextBox 12"/>
          <p:cNvSpPr txBox="1"/>
          <p:nvPr/>
        </p:nvSpPr>
        <p:spPr>
          <a:xfrm>
            <a:off x="1828800" y="2670051"/>
            <a:ext cx="14167256" cy="6969537"/>
          </a:xfrm>
          <a:prstGeom prst="rect">
            <a:avLst/>
          </a:prstGeom>
        </p:spPr>
        <p:txBody>
          <a:bodyPr wrap="square" lIns="0" tIns="0" rIns="0" bIns="0" rtlCol="0" anchor="t">
            <a:spAutoFit/>
          </a:bodyPr>
          <a:lstStyle/>
          <a:p>
            <a:pPr algn="just">
              <a:lnSpc>
                <a:spcPts val="3919"/>
              </a:lnSpc>
            </a:pPr>
            <a:r>
              <a:rPr lang="tr-TR" sz="2799" b="1" dirty="0">
                <a:solidFill>
                  <a:srgbClr val="1F2020"/>
                </a:solidFill>
                <a:latin typeface="Open Sans Bold"/>
                <a:ea typeface="Open Sans Bold"/>
                <a:cs typeface="Open Sans Bold"/>
                <a:sym typeface="Open Sans Bold"/>
              </a:rPr>
              <a:t>Makine Öğrenimi Günlük Hayatta Kullandığımız Çoğu Teknolojinin Kaynağıdır Örneğin:</a:t>
            </a:r>
            <a:endParaRPr lang="en-US" sz="2799" b="1" dirty="0">
              <a:solidFill>
                <a:srgbClr val="1F2020"/>
              </a:solidFill>
              <a:latin typeface="Open Sans Bold"/>
              <a:ea typeface="Open Sans Bold"/>
              <a:cs typeface="Open Sans Bold"/>
              <a:sym typeface="Open Sans Bold"/>
            </a:endParaRPr>
          </a:p>
          <a:p>
            <a:pPr algn="just">
              <a:lnSpc>
                <a:spcPts val="3919"/>
              </a:lnSpc>
            </a:pPr>
            <a:endParaRPr lang="en-US" sz="2799" b="1" dirty="0">
              <a:solidFill>
                <a:srgbClr val="1F2020"/>
              </a:solidFill>
              <a:latin typeface="Open Sans Bold"/>
              <a:ea typeface="Open Sans Bold"/>
              <a:cs typeface="Open Sans Bold"/>
              <a:sym typeface="Open Sans Bold"/>
            </a:endParaRPr>
          </a:p>
          <a:p>
            <a:pPr marL="604513" lvl="1" indent="-302256" algn="just">
              <a:lnSpc>
                <a:spcPts val="3919"/>
              </a:lnSpc>
              <a:buFont typeface="Arial"/>
              <a:buChar char="•"/>
            </a:pPr>
            <a:r>
              <a:rPr lang="tr-TR" sz="2799" dirty="0">
                <a:solidFill>
                  <a:srgbClr val="1F2020"/>
                </a:solidFill>
                <a:latin typeface="Open Sans"/>
                <a:ea typeface="Open Sans"/>
                <a:cs typeface="Open Sans"/>
                <a:sym typeface="Open Sans"/>
              </a:rPr>
              <a:t>Akıllı Asistanlar</a:t>
            </a:r>
            <a:r>
              <a:rPr lang="en-US" sz="2799" dirty="0">
                <a:solidFill>
                  <a:srgbClr val="1F2020"/>
                </a:solidFill>
                <a:latin typeface="Open Sans"/>
                <a:ea typeface="Open Sans"/>
                <a:cs typeface="Open Sans"/>
                <a:sym typeface="Open Sans"/>
              </a:rPr>
              <a:t>: </a:t>
            </a:r>
            <a:r>
              <a:rPr kumimoji="0" lang="tr-TR" altLang="tr-TR" sz="2800" b="0" i="0" u="none" strike="noStrike" cap="none" normalizeH="0" baseline="0" dirty="0">
                <a:ln>
                  <a:noFill/>
                </a:ln>
                <a:solidFill>
                  <a:schemeClr val="tx1"/>
                </a:solidFill>
                <a:effectLst/>
                <a:latin typeface="Arial" panose="020B0604020202020204" pitchFamily="34" charset="0"/>
              </a:rPr>
              <a:t>Siri veya Alexa, sesinizi makine öğrenimi kullanarak anlar.</a:t>
            </a:r>
            <a:endParaRPr lang="en-US" sz="2799" dirty="0">
              <a:solidFill>
                <a:srgbClr val="1F2020"/>
              </a:solidFill>
              <a:latin typeface="Open Sans"/>
              <a:ea typeface="Open Sans"/>
              <a:cs typeface="Open Sans"/>
              <a:sym typeface="Open Sans"/>
            </a:endParaRPr>
          </a:p>
          <a:p>
            <a:pPr algn="just">
              <a:lnSpc>
                <a:spcPts val="3919"/>
              </a:lnSpc>
            </a:pPr>
            <a:endParaRPr lang="en-US" sz="2799" dirty="0">
              <a:solidFill>
                <a:srgbClr val="1F2020"/>
              </a:solidFill>
              <a:latin typeface="Open Sans"/>
              <a:ea typeface="Open Sans"/>
              <a:cs typeface="Open Sans"/>
              <a:sym typeface="Open Sans"/>
            </a:endParaRPr>
          </a:p>
          <a:p>
            <a:pPr marL="604513" lvl="1" indent="-302256" algn="just">
              <a:lnSpc>
                <a:spcPts val="3919"/>
              </a:lnSpc>
              <a:buFont typeface="Arial"/>
              <a:buChar char="•"/>
            </a:pPr>
            <a:r>
              <a:rPr lang="tr-TR" sz="2799" dirty="0">
                <a:solidFill>
                  <a:srgbClr val="1F2020"/>
                </a:solidFill>
                <a:latin typeface="Open Sans"/>
                <a:ea typeface="Open Sans"/>
                <a:cs typeface="Open Sans"/>
                <a:sym typeface="Open Sans"/>
              </a:rPr>
              <a:t>Tavsiye Sistemleri</a:t>
            </a:r>
            <a:r>
              <a:rPr lang="en-US" sz="2799" dirty="0">
                <a:solidFill>
                  <a:srgbClr val="1F2020"/>
                </a:solidFill>
                <a:latin typeface="Open Sans"/>
                <a:ea typeface="Open Sans"/>
                <a:cs typeface="Open Sans"/>
                <a:sym typeface="Open Sans"/>
              </a:rPr>
              <a:t>: </a:t>
            </a:r>
            <a:r>
              <a:rPr kumimoji="0" lang="tr-TR" altLang="tr-TR" sz="2800" b="0" i="0" u="none" strike="noStrike" cap="none" normalizeH="0" baseline="0" dirty="0">
                <a:ln>
                  <a:noFill/>
                </a:ln>
                <a:solidFill>
                  <a:schemeClr val="tx1"/>
                </a:solidFill>
                <a:effectLst/>
                <a:latin typeface="Arial" panose="020B0604020202020204" pitchFamily="34" charset="0"/>
              </a:rPr>
              <a:t>Netflix veya YouTube, izleme geçmişinize dayalı olarak film ve video önerileri sunar.</a:t>
            </a:r>
            <a:endParaRPr lang="en-US" sz="2799" dirty="0">
              <a:solidFill>
                <a:srgbClr val="1F2020"/>
              </a:solidFill>
              <a:latin typeface="Open Sans"/>
              <a:ea typeface="Open Sans"/>
              <a:cs typeface="Open Sans"/>
              <a:sym typeface="Open Sans"/>
            </a:endParaRPr>
          </a:p>
          <a:p>
            <a:pPr algn="just">
              <a:lnSpc>
                <a:spcPts val="3919"/>
              </a:lnSpc>
            </a:pPr>
            <a:endParaRPr lang="en-US" sz="2799" dirty="0">
              <a:solidFill>
                <a:srgbClr val="1F2020"/>
              </a:solidFill>
              <a:latin typeface="Open Sans"/>
              <a:ea typeface="Open Sans"/>
              <a:cs typeface="Open Sans"/>
              <a:sym typeface="Open Sans"/>
            </a:endParaRPr>
          </a:p>
          <a:p>
            <a:pPr marL="604513" lvl="1" indent="-302256" algn="just">
              <a:lnSpc>
                <a:spcPts val="3919"/>
              </a:lnSpc>
              <a:buFont typeface="Arial"/>
              <a:buChar char="•"/>
            </a:pPr>
            <a:r>
              <a:rPr lang="tr-TR" sz="2799" dirty="0">
                <a:solidFill>
                  <a:srgbClr val="1F2020"/>
                </a:solidFill>
                <a:latin typeface="Open Sans"/>
                <a:ea typeface="Open Sans"/>
                <a:cs typeface="Open Sans"/>
                <a:sym typeface="Open Sans"/>
              </a:rPr>
              <a:t>Otonom Araçlar</a:t>
            </a:r>
            <a:r>
              <a:rPr lang="en-US" sz="2799" dirty="0">
                <a:solidFill>
                  <a:srgbClr val="1F2020"/>
                </a:solidFill>
                <a:latin typeface="Open Sans"/>
                <a:ea typeface="Open Sans"/>
                <a:cs typeface="Open Sans"/>
                <a:sym typeface="Open Sans"/>
              </a:rPr>
              <a:t>: </a:t>
            </a:r>
            <a:r>
              <a:rPr kumimoji="0" lang="tr-TR" altLang="tr-TR" sz="2800" b="0" i="0" u="none" strike="noStrike" cap="none" normalizeH="0" baseline="0" dirty="0">
                <a:ln>
                  <a:noFill/>
                </a:ln>
                <a:solidFill>
                  <a:schemeClr val="tx1"/>
                </a:solidFill>
                <a:effectLst/>
                <a:latin typeface="Arial" panose="020B0604020202020204" pitchFamily="34" charset="0"/>
              </a:rPr>
              <a:t>Arabalar, trafik işaretlerini, şeritleri ve diğer araçları tanımayı öğrenir.</a:t>
            </a:r>
            <a:endParaRPr lang="en-US" sz="2799" dirty="0">
              <a:solidFill>
                <a:srgbClr val="1F2020"/>
              </a:solidFill>
              <a:latin typeface="Open Sans"/>
              <a:ea typeface="Open Sans"/>
              <a:cs typeface="Open Sans"/>
              <a:sym typeface="Open Sans"/>
            </a:endParaRPr>
          </a:p>
          <a:p>
            <a:pPr algn="just">
              <a:lnSpc>
                <a:spcPts val="3919"/>
              </a:lnSpc>
            </a:pPr>
            <a:endParaRPr lang="en-US" sz="2799" dirty="0">
              <a:solidFill>
                <a:srgbClr val="1F2020"/>
              </a:solidFill>
              <a:latin typeface="Open Sans"/>
              <a:ea typeface="Open Sans"/>
              <a:cs typeface="Open Sans"/>
              <a:sym typeface="Open Sans"/>
            </a:endParaRPr>
          </a:p>
          <a:p>
            <a:pPr marL="604513" lvl="1" indent="-302256" algn="just">
              <a:lnSpc>
                <a:spcPts val="3919"/>
              </a:lnSpc>
              <a:buFont typeface="Arial"/>
              <a:buChar char="•"/>
            </a:pPr>
            <a:r>
              <a:rPr lang="tr-TR" sz="2799" dirty="0">
                <a:solidFill>
                  <a:srgbClr val="1F2020"/>
                </a:solidFill>
                <a:latin typeface="Open Sans"/>
                <a:ea typeface="Open Sans"/>
                <a:cs typeface="Open Sans"/>
                <a:sym typeface="Open Sans"/>
              </a:rPr>
              <a:t>Tıbbi Tanım</a:t>
            </a:r>
            <a:r>
              <a:rPr lang="en-US" sz="2799" dirty="0">
                <a:solidFill>
                  <a:srgbClr val="1F2020"/>
                </a:solidFill>
                <a:latin typeface="Open Sans"/>
                <a:ea typeface="Open Sans"/>
                <a:cs typeface="Open Sans"/>
                <a:sym typeface="Open Sans"/>
              </a:rPr>
              <a:t>: </a:t>
            </a:r>
            <a:r>
              <a:rPr kumimoji="0" lang="tr-TR" altLang="tr-TR" sz="2800" b="0" i="0" u="none" strike="noStrike" cap="none" normalizeH="0" baseline="0" dirty="0">
                <a:ln>
                  <a:noFill/>
                </a:ln>
                <a:solidFill>
                  <a:schemeClr val="tx1"/>
                </a:solidFill>
                <a:effectLst/>
                <a:latin typeface="Arial" panose="020B0604020202020204" pitchFamily="34" charset="0"/>
              </a:rPr>
              <a:t>Doktorların, tıbbi görüntülerde kanser gibi hastalıkları tespit etmelerine yardımcı olur.</a:t>
            </a:r>
            <a:endParaRPr lang="en-US" sz="2799" dirty="0">
              <a:solidFill>
                <a:srgbClr val="1F2020"/>
              </a:solidFill>
              <a:latin typeface="Open Sans"/>
              <a:ea typeface="Open Sans"/>
              <a:cs typeface="Open Sans"/>
              <a:sym typeface="Open Sans"/>
            </a:endParaRPr>
          </a:p>
          <a:p>
            <a:pPr algn="just">
              <a:lnSpc>
                <a:spcPts val="3919"/>
              </a:lnSpc>
              <a:spcBef>
                <a:spcPct val="0"/>
              </a:spcBef>
            </a:pPr>
            <a:endParaRPr lang="en-US" sz="2799" dirty="0">
              <a:solidFill>
                <a:srgbClr val="1F2020"/>
              </a:solidFill>
              <a:latin typeface="Open Sans"/>
              <a:ea typeface="Open Sans"/>
              <a:cs typeface="Open Sans"/>
              <a:sym typeface="Open Sans"/>
            </a:endParaRPr>
          </a:p>
        </p:txBody>
      </p:sp>
      <p:sp>
        <p:nvSpPr>
          <p:cNvPr id="13" name="Freeform 13"/>
          <p:cNvSpPr/>
          <p:nvPr/>
        </p:nvSpPr>
        <p:spPr>
          <a:xfrm>
            <a:off x="13106400" y="373423"/>
            <a:ext cx="1609472" cy="1470655"/>
          </a:xfrm>
          <a:custGeom>
            <a:avLst/>
            <a:gdLst/>
            <a:ahLst/>
            <a:cxnLst/>
            <a:rect l="l" t="t" r="r" b="b"/>
            <a:pathLst>
              <a:path w="1609472" h="1470655">
                <a:moveTo>
                  <a:pt x="0" y="0"/>
                </a:moveTo>
                <a:lnTo>
                  <a:pt x="1609472" y="0"/>
                </a:lnTo>
                <a:lnTo>
                  <a:pt x="1609472" y="1470655"/>
                </a:lnTo>
                <a:lnTo>
                  <a:pt x="0" y="1470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422228" y="1451815"/>
            <a:ext cx="11525870" cy="1384995"/>
          </a:xfrm>
          <a:prstGeom prst="rect">
            <a:avLst/>
          </a:prstGeom>
        </p:spPr>
        <p:txBody>
          <a:bodyPr lIns="0" tIns="0" rIns="0" bIns="0" rtlCol="0" anchor="t">
            <a:spAutoFit/>
          </a:bodyPr>
          <a:lstStyle/>
          <a:p>
            <a:pPr algn="l">
              <a:lnSpc>
                <a:spcPts val="5390"/>
              </a:lnSpc>
            </a:pPr>
            <a:r>
              <a:rPr lang="tr-TR" sz="4900" b="1" dirty="0">
                <a:solidFill>
                  <a:srgbClr val="1F4FA1"/>
                </a:solidFill>
                <a:latin typeface="Open Sans Bold"/>
                <a:ea typeface="Open Sans Bold"/>
                <a:cs typeface="Open Sans Bold"/>
                <a:sym typeface="Open Sans Bold"/>
              </a:rPr>
              <a:t>Derin Öğrenmek Nedir?</a:t>
            </a:r>
            <a:endParaRPr lang="en-US" sz="4900" b="1" dirty="0">
              <a:solidFill>
                <a:srgbClr val="1F4FA1"/>
              </a:solidFill>
              <a:latin typeface="Open Sans Bold"/>
              <a:ea typeface="Open Sans Bold"/>
              <a:cs typeface="Open Sans Bold"/>
              <a:sym typeface="Open Sans Bold"/>
            </a:endParaRPr>
          </a:p>
          <a:p>
            <a:pPr algn="l">
              <a:lnSpc>
                <a:spcPts val="5390"/>
              </a:lnSpc>
            </a:pPr>
            <a:endParaRPr lang="en-US" sz="4900" b="1" dirty="0">
              <a:solidFill>
                <a:srgbClr val="1F4FA1"/>
              </a:solidFill>
              <a:latin typeface="Open Sans Bold"/>
              <a:ea typeface="Open Sans Bold"/>
              <a:cs typeface="Open Sans Bold"/>
              <a:sym typeface="Open Sans Bold"/>
            </a:endParaRPr>
          </a:p>
        </p:txBody>
      </p:sp>
      <p:sp>
        <p:nvSpPr>
          <p:cNvPr id="12" name="Freeform 12"/>
          <p:cNvSpPr/>
          <p:nvPr/>
        </p:nvSpPr>
        <p:spPr>
          <a:xfrm>
            <a:off x="12256300" y="445754"/>
            <a:ext cx="1609472" cy="1470655"/>
          </a:xfrm>
          <a:custGeom>
            <a:avLst/>
            <a:gdLst/>
            <a:ahLst/>
            <a:cxnLst/>
            <a:rect l="l" t="t" r="r" b="b"/>
            <a:pathLst>
              <a:path w="1609472" h="1470655">
                <a:moveTo>
                  <a:pt x="0" y="0"/>
                </a:moveTo>
                <a:lnTo>
                  <a:pt x="1609472" y="0"/>
                </a:lnTo>
                <a:lnTo>
                  <a:pt x="1609472" y="1470655"/>
                </a:lnTo>
                <a:lnTo>
                  <a:pt x="0" y="1470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4"/>
          <p:cNvSpPr txBox="1"/>
          <p:nvPr/>
        </p:nvSpPr>
        <p:spPr>
          <a:xfrm>
            <a:off x="4377593" y="2680140"/>
            <a:ext cx="9532813" cy="4273478"/>
          </a:xfrm>
          <a:prstGeom prst="rect">
            <a:avLst/>
          </a:prstGeom>
        </p:spPr>
        <p:txBody>
          <a:bodyPr lIns="0" tIns="0" rIns="0" bIns="0" rtlCol="0" anchor="t">
            <a:spAutoFit/>
          </a:bodyPr>
          <a:lstStyle/>
          <a:p>
            <a:pPr algn="just">
              <a:lnSpc>
                <a:spcPts val="4199"/>
              </a:lnSpc>
            </a:pPr>
            <a:r>
              <a:rPr lang="tr-TR" sz="3200" b="0" i="0" dirty="0">
                <a:effectLst/>
                <a:latin typeface="-apple-system"/>
              </a:rPr>
              <a:t>Derin Öğrenme, çok katmanlı sinir ağlarını kullanan bir makine öğrenmesi alt kümesidir (bu nedenle "derin" terimi kullanılmaktadır). Bu ağlar, büyük miktarda yapılandırılmamış veriyi (görüntüler, ses ve metin gibi) işleyebilir ve çok fazla insan müdahalesi olmadan görevleri öğrenip yerine getirebilir.</a:t>
            </a:r>
            <a:endParaRPr lang="en-US" sz="2999" dirty="0">
              <a:solidFill>
                <a:srgbClr val="1F2020"/>
              </a:solidFill>
              <a:latin typeface="Open Sans"/>
              <a:ea typeface="Open Sans"/>
              <a:cs typeface="Open Sans"/>
              <a:sym typeface="Open Sans"/>
            </a:endParaRPr>
          </a:p>
          <a:p>
            <a:pPr algn="just">
              <a:lnSpc>
                <a:spcPts val="4199"/>
              </a:lnSpc>
            </a:pPr>
            <a:r>
              <a:rPr lang="en-US" sz="2999" dirty="0">
                <a:solidFill>
                  <a:srgbClr val="1F2020"/>
                </a:solidFill>
                <a:latin typeface="Open Sans"/>
                <a:ea typeface="Open Sans"/>
                <a:cs typeface="Open Sans"/>
                <a:sym typeface="Open Sans"/>
              </a:rPr>
              <a:t> </a:t>
            </a:r>
          </a:p>
          <a:p>
            <a:pPr algn="just">
              <a:lnSpc>
                <a:spcPts val="4199"/>
              </a:lnSpc>
              <a:spcBef>
                <a:spcPct val="0"/>
              </a:spcBef>
            </a:pPr>
            <a:endParaRPr lang="en-US" sz="2999" dirty="0">
              <a:solidFill>
                <a:srgbClr val="1F2020"/>
              </a:solidFill>
              <a:latin typeface="Open Sans"/>
              <a:ea typeface="Open Sans"/>
              <a:cs typeface="Open Sans"/>
              <a:sym typeface="Open Sans"/>
            </a:endParaRPr>
          </a:p>
        </p:txBody>
      </p:sp>
      <p:sp>
        <p:nvSpPr>
          <p:cNvPr id="15" name="Freeform 15"/>
          <p:cNvSpPr/>
          <p:nvPr/>
        </p:nvSpPr>
        <p:spPr>
          <a:xfrm>
            <a:off x="1028700" y="2647554"/>
            <a:ext cx="2424192" cy="2467371"/>
          </a:xfrm>
          <a:custGeom>
            <a:avLst/>
            <a:gdLst/>
            <a:ahLst/>
            <a:cxnLst/>
            <a:rect l="l" t="t" r="r" b="b"/>
            <a:pathLst>
              <a:path w="2424192" h="2467371">
                <a:moveTo>
                  <a:pt x="0" y="0"/>
                </a:moveTo>
                <a:lnTo>
                  <a:pt x="2424192" y="0"/>
                </a:lnTo>
                <a:lnTo>
                  <a:pt x="2424192" y="2467371"/>
                </a:lnTo>
                <a:lnTo>
                  <a:pt x="0" y="2467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5561228" y="7167218"/>
            <a:ext cx="7992355" cy="1362711"/>
          </a:xfrm>
          <a:prstGeom prst="rect">
            <a:avLst/>
          </a:prstGeom>
        </p:spPr>
        <p:txBody>
          <a:bodyPr lIns="0" tIns="0" rIns="0" bIns="0" rtlCol="0" anchor="t">
            <a:spAutoFit/>
          </a:bodyPr>
          <a:lstStyle/>
          <a:p>
            <a:pPr algn="just">
              <a:lnSpc>
                <a:spcPts val="3639"/>
              </a:lnSpc>
              <a:spcBef>
                <a:spcPct val="0"/>
              </a:spcBef>
            </a:pPr>
            <a:r>
              <a:rPr lang="tr-TR" sz="2800" b="0" i="0" dirty="0">
                <a:effectLst/>
                <a:latin typeface="Open Sans" panose="020B0606030504020204" pitchFamily="34" charset="0"/>
                <a:ea typeface="Open Sans" panose="020B0606030504020204" pitchFamily="34" charset="0"/>
                <a:cs typeface="Open Sans" panose="020B0606030504020204" pitchFamily="34" charset="0"/>
              </a:rPr>
              <a:t>Derin öğrenme, konuşulan dili anlayan ve uygun şekilde yanıt veren sesli asistanlarda (Siri veya Alexa gibi) kullanılmaktadır.</a:t>
            </a:r>
            <a:endParaRPr lang="en-US" sz="28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7" name="Metin kutusu 16">
            <a:extLst>
              <a:ext uri="{FF2B5EF4-FFF2-40B4-BE49-F238E27FC236}">
                <a16:creationId xmlns:a16="http://schemas.microsoft.com/office/drawing/2014/main" id="{70743D24-9935-E647-F21F-6A6000855E2C}"/>
              </a:ext>
            </a:extLst>
          </p:cNvPr>
          <p:cNvSpPr txBox="1"/>
          <p:nvPr/>
        </p:nvSpPr>
        <p:spPr>
          <a:xfrm>
            <a:off x="3452892" y="7047153"/>
            <a:ext cx="2590800" cy="707886"/>
          </a:xfrm>
          <a:prstGeom prst="rect">
            <a:avLst/>
          </a:prstGeom>
          <a:noFill/>
          <a:ln>
            <a:solidFill>
              <a:schemeClr val="bg1"/>
            </a:solidFill>
          </a:ln>
        </p:spPr>
        <p:txBody>
          <a:bodyPr wrap="square" rtlCol="0">
            <a:spAutoFit/>
          </a:bodyPr>
          <a:lstStyle/>
          <a:p>
            <a:r>
              <a:rPr lang="tr-TR" sz="3200" b="1" dirty="0">
                <a:latin typeface="Open Sans" panose="020B0606030504020204" pitchFamily="34" charset="0"/>
                <a:ea typeface="Open Sans" panose="020B0606030504020204" pitchFamily="34" charset="0"/>
                <a:cs typeface="Open Sans" panose="020B0606030504020204" pitchFamily="34" charset="0"/>
              </a:rPr>
              <a:t>Örneğin</a:t>
            </a:r>
            <a:r>
              <a:rPr lang="tr-TR" sz="4000" dirty="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518351" y="4217561"/>
            <a:ext cx="4126392" cy="2393308"/>
          </a:xfrm>
          <a:custGeom>
            <a:avLst/>
            <a:gdLst/>
            <a:ahLst/>
            <a:cxnLst/>
            <a:rect l="l" t="t" r="r" b="b"/>
            <a:pathLst>
              <a:path w="4126392" h="2393308">
                <a:moveTo>
                  <a:pt x="0" y="0"/>
                </a:moveTo>
                <a:lnTo>
                  <a:pt x="4126392" y="0"/>
                </a:lnTo>
                <a:lnTo>
                  <a:pt x="4126392" y="2393307"/>
                </a:lnTo>
                <a:lnTo>
                  <a:pt x="0" y="2393307"/>
                </a:lnTo>
                <a:lnTo>
                  <a:pt x="0" y="0"/>
                </a:lnTo>
                <a:close/>
              </a:path>
            </a:pathLst>
          </a:custGeom>
          <a:blipFill>
            <a:blip r:embed="rId2"/>
            <a:stretch>
              <a:fillRect/>
            </a:stretch>
          </a:blipFill>
        </p:spPr>
      </p:sp>
      <p:sp>
        <p:nvSpPr>
          <p:cNvPr id="12" name="TextBox 12"/>
          <p:cNvSpPr txBox="1"/>
          <p:nvPr/>
        </p:nvSpPr>
        <p:spPr>
          <a:xfrm>
            <a:off x="3581400" y="1219939"/>
            <a:ext cx="18466007" cy="2449388"/>
          </a:xfrm>
          <a:prstGeom prst="rect">
            <a:avLst/>
          </a:prstGeom>
        </p:spPr>
        <p:txBody>
          <a:bodyPr lIns="0" tIns="0" rIns="0" bIns="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3200" b="1" i="0" u="none" strike="noStrike" cap="none" normalizeH="0" baseline="0" dirty="0">
              <a:ln>
                <a:noFill/>
              </a:ln>
              <a:solidFill>
                <a:srgbClr val="182230"/>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3200" b="1" i="0" u="none" strike="noStrike" cap="none" normalizeH="0" baseline="0" dirty="0">
                <a:ln>
                  <a:noFill/>
                </a:ln>
                <a:solidFill>
                  <a:srgbClr val="182230"/>
                </a:solidFill>
                <a:effectLst/>
                <a:latin typeface="Open Sans" panose="020B0606030504020204" pitchFamily="34" charset="0"/>
                <a:ea typeface="Open Sans" panose="020B0606030504020204" pitchFamily="34" charset="0"/>
                <a:cs typeface="Open Sans" panose="020B0606030504020204" pitchFamily="34" charset="0"/>
              </a:rPr>
              <a:t>Yapay Zeka ve İnsan Zekası Arasındaki </a:t>
            </a:r>
            <a:r>
              <a:rPr kumimoji="0" lang="en-US" altLang="tr-TR" sz="3200" b="1" i="0" u="none" strike="noStrike" cap="none" normalizeH="0" baseline="0" dirty="0" err="1">
                <a:ln>
                  <a:noFill/>
                </a:ln>
                <a:solidFill>
                  <a:srgbClr val="182230"/>
                </a:solidFill>
                <a:effectLst/>
                <a:latin typeface="Open Sans" panose="020B0606030504020204" pitchFamily="34" charset="0"/>
                <a:ea typeface="Open Sans" panose="020B0606030504020204" pitchFamily="34" charset="0"/>
                <a:cs typeface="Open Sans" panose="020B0606030504020204" pitchFamily="34" charset="0"/>
              </a:rPr>
              <a:t>Benzerlikler</a:t>
            </a:r>
            <a:endParaRPr kumimoji="0" lang="tr-TR" altLang="tr-TR" sz="3200" b="1" i="0" u="none" strike="noStrike" cap="none" normalizeH="0" baseline="0" dirty="0">
              <a:ln>
                <a:noFill/>
              </a:ln>
              <a:solidFill>
                <a:srgbClr val="182230"/>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66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l">
              <a:lnSpc>
                <a:spcPts val="3520"/>
              </a:lnSpc>
            </a:pPr>
            <a:endParaRPr lang="en-US" sz="3200" b="1" dirty="0">
              <a:solidFill>
                <a:srgbClr val="1F4FA1"/>
              </a:solidFill>
              <a:latin typeface="Open Sans" panose="020B0606030504020204" pitchFamily="34" charset="0"/>
              <a:ea typeface="Open Sans" panose="020B0606030504020204" pitchFamily="34" charset="0"/>
              <a:cs typeface="Open Sans" panose="020B0606030504020204" pitchFamily="34" charset="0"/>
              <a:sym typeface="Open Sans Bold"/>
            </a:endParaRPr>
          </a:p>
        </p:txBody>
      </p:sp>
      <p:sp>
        <p:nvSpPr>
          <p:cNvPr id="13" name="TextBox 13"/>
          <p:cNvSpPr txBox="1"/>
          <p:nvPr/>
        </p:nvSpPr>
        <p:spPr>
          <a:xfrm>
            <a:off x="5029200" y="3081653"/>
            <a:ext cx="11133434" cy="5517280"/>
          </a:xfrm>
          <a:prstGeom prst="rect">
            <a:avLst/>
          </a:prstGeom>
        </p:spPr>
        <p:txBody>
          <a:bodyPr lIns="0" tIns="0" rIns="0" bIns="0" rtlCol="0" anchor="t">
            <a:spAutoFit/>
          </a:bodyPr>
          <a:lstStyle/>
          <a:p>
            <a:pPr marL="548625" lvl="1" indent="-274312" algn="just">
              <a:lnSpc>
                <a:spcPts val="3557"/>
              </a:lnSpc>
              <a:buFont typeface="Arial"/>
              <a:buChar char="•"/>
            </a:pPr>
            <a:r>
              <a:rPr lang="tr-TR" sz="2600" b="0" i="0" dirty="0">
                <a:effectLst/>
                <a:latin typeface="Open Sans" panose="020B0606030504020204" pitchFamily="34" charset="0"/>
                <a:ea typeface="Open Sans" panose="020B0606030504020204" pitchFamily="34" charset="0"/>
                <a:cs typeface="Open Sans" panose="020B0606030504020204" pitchFamily="34" charset="0"/>
              </a:rPr>
              <a:t>Hem yapay zeka hem de insan zekası, hatalardan öğrenme ve bir görevden diğerine genelleme yapabilme yeteneğini paylaşır.</a:t>
            </a:r>
          </a:p>
          <a:p>
            <a:pPr marL="548625" lvl="1" indent="-274312" algn="just">
              <a:lnSpc>
                <a:spcPts val="3557"/>
              </a:lnSpc>
              <a:buFont typeface="Arial"/>
              <a:buChar char="•"/>
            </a:pPr>
            <a:endParaRPr lang="en-US" sz="2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548625" lvl="1" indent="-274312" algn="just">
              <a:lnSpc>
                <a:spcPts val="3557"/>
              </a:lnSpc>
              <a:buFont typeface="Arial"/>
              <a:buChar char="•"/>
            </a:pPr>
            <a:r>
              <a:rPr lang="tr-TR" sz="2600" b="0" i="0" dirty="0">
                <a:effectLst/>
                <a:latin typeface="Open Sans" panose="020B0606030504020204" pitchFamily="34" charset="0"/>
                <a:ea typeface="Open Sans" panose="020B0606030504020204" pitchFamily="34" charset="0"/>
                <a:cs typeface="Open Sans" panose="020B0606030504020204" pitchFamily="34" charset="0"/>
              </a:rPr>
              <a:t>Birçok yapay zeka tekniği, örneğin sinir ağları, insan beyninin işlevlerinden esinlenmiştir.</a:t>
            </a:r>
          </a:p>
          <a:p>
            <a:pPr marL="548625" lvl="1" indent="-274312" algn="just">
              <a:lnSpc>
                <a:spcPts val="3557"/>
              </a:lnSpc>
              <a:buFont typeface="Arial"/>
              <a:buChar char="•"/>
            </a:pPr>
            <a:endParaRPr lang="en-US" sz="2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548625" lvl="1" indent="-274312" algn="just">
              <a:lnSpc>
                <a:spcPts val="3557"/>
              </a:lnSpc>
              <a:buFont typeface="Arial"/>
              <a:buChar char="•"/>
            </a:pPr>
            <a:r>
              <a:rPr lang="tr-TR" sz="2600" b="0" i="0" dirty="0">
                <a:effectLst/>
                <a:latin typeface="Open Sans" panose="020B0606030504020204" pitchFamily="34" charset="0"/>
                <a:ea typeface="Open Sans" panose="020B0606030504020204" pitchFamily="34" charset="0"/>
                <a:cs typeface="Open Sans" panose="020B0606030504020204" pitchFamily="34" charset="0"/>
              </a:rPr>
              <a:t>Her ikisi de büyük miktarda veriyi verimli ve hızlı bir şekilde işleyebilir.</a:t>
            </a:r>
          </a:p>
          <a:p>
            <a:pPr marL="548625" lvl="1" indent="-274312" algn="just">
              <a:lnSpc>
                <a:spcPts val="3557"/>
              </a:lnSpc>
              <a:buFont typeface="Arial"/>
              <a:buChar char="•"/>
            </a:pPr>
            <a:endParaRPr lang="en-US" sz="2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548625" lvl="1" indent="-274312" algn="just">
              <a:lnSpc>
                <a:spcPts val="3557"/>
              </a:lnSpc>
              <a:buFont typeface="Arial"/>
              <a:buChar char="•"/>
            </a:pPr>
            <a:r>
              <a:rPr lang="tr-TR" sz="2600" b="0" i="0" dirty="0">
                <a:effectLst/>
                <a:latin typeface="Open Sans" panose="020B0606030504020204" pitchFamily="34" charset="0"/>
                <a:ea typeface="Open Sans" panose="020B0606030504020204" pitchFamily="34" charset="0"/>
                <a:cs typeface="Open Sans" panose="020B0606030504020204" pitchFamily="34" charset="0"/>
              </a:rPr>
              <a:t>Yapay zeka, olağanüstü veri işleme yetenekleri sayesinde insanlara kıyasla daha hızlı öğrenme ve genelleme yapma konusunda öne çıkar.</a:t>
            </a:r>
            <a:endParaRPr lang="en-US" sz="2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317927" y="2798731"/>
            <a:ext cx="11957737" cy="5518883"/>
          </a:xfrm>
          <a:prstGeom prst="rect">
            <a:avLst/>
          </a:prstGeom>
        </p:spPr>
        <p:txBody>
          <a:bodyPr wrap="square" lIns="0" tIns="0" rIns="0" bIns="0" rtlCol="0" anchor="t">
            <a:spAutoFit/>
          </a:bodyPr>
          <a:lstStyle/>
          <a:p>
            <a:pPr marL="548625" lvl="1" indent="-274312" algn="just">
              <a:lnSpc>
                <a:spcPts val="3557"/>
              </a:lnSpc>
              <a:buFont typeface="Arial"/>
              <a:buChar char="•"/>
            </a:pPr>
            <a:r>
              <a:rPr lang="tr-TR" sz="2600" b="0" i="0" dirty="0">
                <a:effectLst/>
                <a:latin typeface="Open Sans" panose="020B0606030504020204" pitchFamily="34" charset="0"/>
                <a:ea typeface="Open Sans" panose="020B0606030504020204" pitchFamily="34" charset="0"/>
                <a:cs typeface="Open Sans" panose="020B0606030504020204" pitchFamily="34" charset="0"/>
              </a:rPr>
              <a:t>Yapay zeka bilgiyi hassasiyet ve hızla işler, ancak insan zekasına kıyasla daha az esnek ve uyarlanabilirdir. İnsanlar, sürekli öğrenme yoluyla çevrelerine ve değişimlere etkili bir şekilde uyum sağlarlar.</a:t>
            </a:r>
          </a:p>
          <a:p>
            <a:pPr marL="548625" lvl="1" indent="-274312" algn="just">
              <a:lnSpc>
                <a:spcPts val="3557"/>
              </a:lnSpc>
              <a:buFont typeface="Arial"/>
              <a:buChar char="•"/>
            </a:pPr>
            <a:endParaRPr lang="en-US" sz="2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548625" lvl="1" indent="-274312" algn="just">
              <a:lnSpc>
                <a:spcPts val="3557"/>
              </a:lnSpc>
              <a:buFont typeface="Arial"/>
              <a:buChar char="•"/>
            </a:pPr>
            <a:r>
              <a:rPr lang="tr-TR" sz="2600" b="0" i="0" dirty="0">
                <a:effectLst/>
                <a:latin typeface="Open Sans" panose="020B0606030504020204" pitchFamily="34" charset="0"/>
                <a:ea typeface="Open Sans" panose="020B0606030504020204" pitchFamily="34" charset="0"/>
                <a:cs typeface="Open Sans" panose="020B0606030504020204" pitchFamily="34" charset="0"/>
              </a:rPr>
              <a:t>İnsan zekası, ıraksak düşünme ve fikir ilişkilendirme sayesinde, karmaşık ve beklenmedik durumlarda bile yaratıcı ve özgün çözümler üretir. Yapay zeka, programlamasının önceden belirlenmiş parametrelerinin ötesinde yaratıcı çözümler üretmekte zorlanır.</a:t>
            </a:r>
          </a:p>
          <a:p>
            <a:pPr marL="548625" lvl="1" indent="-274312" algn="just">
              <a:lnSpc>
                <a:spcPts val="3557"/>
              </a:lnSpc>
              <a:buFont typeface="Arial"/>
              <a:buChar char="•"/>
            </a:pPr>
            <a:endParaRPr lang="en-US" sz="2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548625" lvl="1" indent="-274312" algn="just">
              <a:lnSpc>
                <a:spcPts val="3557"/>
              </a:lnSpc>
              <a:buFont typeface="Arial"/>
              <a:buChar char="•"/>
            </a:pPr>
            <a:r>
              <a:rPr lang="tr-TR" sz="2600" b="0" i="0" dirty="0">
                <a:effectLst/>
                <a:latin typeface="Open Sans" panose="020B0606030504020204" pitchFamily="34" charset="0"/>
                <a:ea typeface="Open Sans" panose="020B0606030504020204" pitchFamily="34" charset="0"/>
                <a:cs typeface="Open Sans" panose="020B0606030504020204" pitchFamily="34" charset="0"/>
              </a:rPr>
              <a:t>Yapay zeka, büyük miktarda veriden hızlı ve kesin bir şekilde öğrenir. Buna karşılık, insan zekası daha karmaşık ve nüanslı bir şekilde öğrenir; yeni bilgileri mevcut bilgi ve deneyimlerle bütünleştirir.</a:t>
            </a:r>
            <a:endParaRPr lang="en-US" sz="2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2" name="Freeform 12"/>
          <p:cNvSpPr/>
          <p:nvPr/>
        </p:nvSpPr>
        <p:spPr>
          <a:xfrm>
            <a:off x="1262460" y="3824412"/>
            <a:ext cx="2638175" cy="2638175"/>
          </a:xfrm>
          <a:custGeom>
            <a:avLst/>
            <a:gdLst/>
            <a:ahLst/>
            <a:cxnLst/>
            <a:rect l="l" t="t" r="r" b="b"/>
            <a:pathLst>
              <a:path w="2638175" h="2638175">
                <a:moveTo>
                  <a:pt x="0" y="0"/>
                </a:moveTo>
                <a:lnTo>
                  <a:pt x="2638175" y="0"/>
                </a:lnTo>
                <a:lnTo>
                  <a:pt x="2638175" y="2638176"/>
                </a:lnTo>
                <a:lnTo>
                  <a:pt x="0" y="2638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3200400" y="1591380"/>
            <a:ext cx="18466007" cy="448841"/>
          </a:xfrm>
          <a:prstGeom prst="rect">
            <a:avLst/>
          </a:prstGeom>
        </p:spPr>
        <p:txBody>
          <a:bodyPr lIns="0" tIns="0" rIns="0" bIns="0" rtlCol="0" anchor="t">
            <a:spAutoFit/>
          </a:bodyPr>
          <a:lstStyle/>
          <a:p>
            <a:pPr algn="l">
              <a:lnSpc>
                <a:spcPts val="3520"/>
              </a:lnSpc>
            </a:pPr>
            <a:r>
              <a:rPr lang="tr-TR" sz="3200" b="1" i="0" dirty="0">
                <a:effectLst/>
                <a:latin typeface="Open Sans" panose="020B0606030504020204" pitchFamily="34" charset="0"/>
                <a:ea typeface="Open Sans" panose="020B0606030504020204" pitchFamily="34" charset="0"/>
                <a:cs typeface="Open Sans" panose="020B0606030504020204" pitchFamily="34" charset="0"/>
              </a:rPr>
              <a:t>Yapay Zeka ve İnsan Zekası Arasındaki Farklı</a:t>
            </a:r>
            <a:r>
              <a:rPr lang="en-US" sz="3200" b="1" i="0">
                <a:effectLst/>
                <a:latin typeface="Open Sans" panose="020B0606030504020204" pitchFamily="34" charset="0"/>
                <a:ea typeface="Open Sans" panose="020B0606030504020204" pitchFamily="34" charset="0"/>
                <a:cs typeface="Open Sans" panose="020B0606030504020204" pitchFamily="34" charset="0"/>
              </a:rPr>
              <a:t>lıklar</a:t>
            </a:r>
            <a:endParaRPr lang="en-US" sz="3200" b="1" dirty="0">
              <a:solidFill>
                <a:srgbClr val="1F4FA1"/>
              </a:solidFill>
              <a:latin typeface="Open Sans" panose="020B0606030504020204" pitchFamily="34" charset="0"/>
              <a:ea typeface="Open Sans" panose="020B0606030504020204" pitchFamily="34" charset="0"/>
              <a:cs typeface="Open Sans" panose="020B0606030504020204" pitchFamily="34" charset="0"/>
              <a:sym typeface="Open Sa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49838" y="7527480"/>
            <a:ext cx="47625" cy="1740345"/>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259300" y="0"/>
            <a:ext cx="1028700" cy="1028700"/>
            <a:chOff x="0" y="0"/>
            <a:chExt cx="270933" cy="270933"/>
          </a:xfrm>
        </p:grpSpPr>
        <p:sp>
          <p:nvSpPr>
            <p:cNvPr id="6" name="Freeform 6"/>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235488" y="9258300"/>
            <a:ext cx="1028700" cy="102870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286000" y="2095500"/>
            <a:ext cx="12413795" cy="1416051"/>
          </a:xfrm>
          <a:prstGeom prst="rect">
            <a:avLst/>
          </a:prstGeom>
        </p:spPr>
        <p:txBody>
          <a:bodyPr lIns="0" tIns="0" rIns="0" bIns="0" rtlCol="0" anchor="t">
            <a:spAutoFit/>
          </a:bodyPr>
          <a:lstStyle/>
          <a:p>
            <a:pPr algn="l">
              <a:lnSpc>
                <a:spcPts val="5500"/>
              </a:lnSpc>
            </a:pPr>
            <a:endParaRPr dirty="0">
              <a:latin typeface="Open Sans Bold" panose="020B0806030504020204" charset="0"/>
              <a:ea typeface="Open Sans Bold" panose="020B0806030504020204" charset="0"/>
              <a:cs typeface="Open Sans Bold" panose="020B0806030504020204" charset="0"/>
            </a:endParaRPr>
          </a:p>
          <a:p>
            <a:pPr algn="l">
              <a:lnSpc>
                <a:spcPts val="5500"/>
              </a:lnSpc>
            </a:pPr>
            <a:r>
              <a:rPr lang="tr-TR" sz="5000" b="1" dirty="0">
                <a:solidFill>
                  <a:srgbClr val="1F4FA1"/>
                </a:solidFill>
                <a:latin typeface="Open Sans Bold"/>
                <a:ea typeface="Open Sans Bold"/>
                <a:cs typeface="Open Sans Bold"/>
                <a:sym typeface="Open Sans Bold"/>
              </a:rPr>
              <a:t>ZEKA NEDİR?</a:t>
            </a:r>
            <a:endParaRPr lang="en-US" sz="5000" b="1" dirty="0">
              <a:solidFill>
                <a:srgbClr val="1F4FA1"/>
              </a:solidFill>
              <a:latin typeface="Open Sans Bold"/>
              <a:ea typeface="Open Sans Bold"/>
              <a:cs typeface="Open Sans Bold"/>
              <a:sym typeface="Open Sans Bold"/>
            </a:endParaRPr>
          </a:p>
        </p:txBody>
      </p:sp>
      <p:sp>
        <p:nvSpPr>
          <p:cNvPr id="12" name="Freeform 12"/>
          <p:cNvSpPr/>
          <p:nvPr/>
        </p:nvSpPr>
        <p:spPr>
          <a:xfrm>
            <a:off x="10972800" y="2086429"/>
            <a:ext cx="4479447" cy="5090280"/>
          </a:xfrm>
          <a:custGeom>
            <a:avLst/>
            <a:gdLst/>
            <a:ahLst/>
            <a:cxnLst/>
            <a:rect l="l" t="t" r="r" b="b"/>
            <a:pathLst>
              <a:path w="4479447" h="5090280">
                <a:moveTo>
                  <a:pt x="0" y="0"/>
                </a:moveTo>
                <a:lnTo>
                  <a:pt x="4479446" y="0"/>
                </a:lnTo>
                <a:lnTo>
                  <a:pt x="4479446" y="5090280"/>
                </a:lnTo>
                <a:lnTo>
                  <a:pt x="0" y="5090280"/>
                </a:lnTo>
                <a:lnTo>
                  <a:pt x="0" y="0"/>
                </a:lnTo>
                <a:close/>
              </a:path>
            </a:pathLst>
          </a:custGeom>
          <a:blipFill>
            <a:blip r:embed="rId2">
              <a:alphaModFix amt="21999"/>
            </a:blip>
            <a:stretch>
              <a:fillRect/>
            </a:stretch>
          </a:blipFill>
        </p:spPr>
      </p:sp>
      <p:sp>
        <p:nvSpPr>
          <p:cNvPr id="13" name="TextBox 13"/>
          <p:cNvSpPr txBox="1"/>
          <p:nvPr/>
        </p:nvSpPr>
        <p:spPr>
          <a:xfrm>
            <a:off x="2286000" y="4233795"/>
            <a:ext cx="5791200" cy="2462213"/>
          </a:xfrm>
          <a:prstGeom prst="rect">
            <a:avLst/>
          </a:prstGeom>
        </p:spPr>
        <p:txBody>
          <a:bodyPr wrap="square" lIns="0" tIns="0" rIns="0" bIns="0" rtlCol="0" anchor="t">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40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Zek</a:t>
            </a:r>
            <a:r>
              <a:rPr kumimoji="0" lang="en-US" altLang="tr-TR" sz="4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a:t>
            </a:r>
            <a:r>
              <a:rPr kumimoji="0" lang="tr-TR" altLang="tr-TR" sz="4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bilgi ve becerileri edinme, anlama ve uygulama kapasitesini ifade eder.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388005" y="61320"/>
            <a:ext cx="826880" cy="826880"/>
            <a:chOff x="0" y="0"/>
            <a:chExt cx="217779" cy="217779"/>
          </a:xfrm>
        </p:grpSpPr>
        <p:sp>
          <p:nvSpPr>
            <p:cNvPr id="3" name="Freeform 3"/>
            <p:cNvSpPr/>
            <p:nvPr/>
          </p:nvSpPr>
          <p:spPr>
            <a:xfrm>
              <a:off x="0" y="0"/>
              <a:ext cx="217779" cy="217779"/>
            </a:xfrm>
            <a:custGeom>
              <a:avLst/>
              <a:gdLst/>
              <a:ahLst/>
              <a:cxnLst/>
              <a:rect l="l" t="t" r="r" b="b"/>
              <a:pathLst>
                <a:path w="217779" h="217779">
                  <a:moveTo>
                    <a:pt x="0" y="0"/>
                  </a:moveTo>
                  <a:lnTo>
                    <a:pt x="217779" y="0"/>
                  </a:lnTo>
                  <a:lnTo>
                    <a:pt x="217779" y="217779"/>
                  </a:lnTo>
                  <a:lnTo>
                    <a:pt x="0" y="217779"/>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217779" cy="2558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429648" y="3457436"/>
            <a:ext cx="3209732" cy="3647423"/>
          </a:xfrm>
          <a:custGeom>
            <a:avLst/>
            <a:gdLst/>
            <a:ahLst/>
            <a:cxnLst/>
            <a:rect l="l" t="t" r="r" b="b"/>
            <a:pathLst>
              <a:path w="3209732" h="3647423">
                <a:moveTo>
                  <a:pt x="0" y="0"/>
                </a:moveTo>
                <a:lnTo>
                  <a:pt x="3209732" y="0"/>
                </a:lnTo>
                <a:lnTo>
                  <a:pt x="3209732" y="3647422"/>
                </a:lnTo>
                <a:lnTo>
                  <a:pt x="0" y="3647422"/>
                </a:lnTo>
                <a:lnTo>
                  <a:pt x="0" y="0"/>
                </a:lnTo>
                <a:close/>
              </a:path>
            </a:pathLst>
          </a:custGeom>
          <a:blipFill>
            <a:blip r:embed="rId2">
              <a:alphaModFix amt="29000"/>
            </a:blip>
            <a:stretch>
              <a:fillRect/>
            </a:stretch>
          </a:blipFill>
        </p:spPr>
      </p:sp>
      <p:grpSp>
        <p:nvGrpSpPr>
          <p:cNvPr id="6" name="Group 6"/>
          <p:cNvGrpSpPr/>
          <p:nvPr/>
        </p:nvGrpSpPr>
        <p:grpSpPr>
          <a:xfrm>
            <a:off x="6948412" y="3814649"/>
            <a:ext cx="2637106" cy="2528490"/>
            <a:chOff x="-451" y="-20768"/>
            <a:chExt cx="847715" cy="812800"/>
          </a:xfrm>
        </p:grpSpPr>
        <p:sp>
          <p:nvSpPr>
            <p:cNvPr id="7" name="Freeform 7"/>
            <p:cNvSpPr/>
            <p:nvPr/>
          </p:nvSpPr>
          <p:spPr>
            <a:xfrm>
              <a:off x="-451" y="-20768"/>
              <a:ext cx="847715" cy="812800"/>
            </a:xfrm>
            <a:custGeom>
              <a:avLst/>
              <a:gdLst/>
              <a:ahLst/>
              <a:cxnLst/>
              <a:rect l="l" t="t" r="r" b="b"/>
              <a:pathLst>
                <a:path w="847715" h="812800">
                  <a:moveTo>
                    <a:pt x="423858" y="0"/>
                  </a:moveTo>
                  <a:cubicBezTo>
                    <a:pt x="189768" y="0"/>
                    <a:pt x="0" y="181951"/>
                    <a:pt x="0" y="406400"/>
                  </a:cubicBezTo>
                  <a:cubicBezTo>
                    <a:pt x="0" y="630849"/>
                    <a:pt x="189768" y="812800"/>
                    <a:pt x="423858" y="812800"/>
                  </a:cubicBezTo>
                  <a:cubicBezTo>
                    <a:pt x="657948" y="812800"/>
                    <a:pt x="847715" y="630849"/>
                    <a:pt x="847715" y="406400"/>
                  </a:cubicBezTo>
                  <a:cubicBezTo>
                    <a:pt x="847715" y="181951"/>
                    <a:pt x="657948" y="0"/>
                    <a:pt x="423858" y="0"/>
                  </a:cubicBezTo>
                  <a:close/>
                </a:path>
              </a:pathLst>
            </a:custGeom>
            <a:solidFill>
              <a:srgbClr val="0070C0"/>
            </a:solidFill>
          </p:spPr>
        </p:sp>
        <p:sp>
          <p:nvSpPr>
            <p:cNvPr id="8" name="TextBox 8"/>
            <p:cNvSpPr txBox="1"/>
            <p:nvPr/>
          </p:nvSpPr>
          <p:spPr>
            <a:xfrm>
              <a:off x="79022" y="141188"/>
              <a:ext cx="688769" cy="565150"/>
            </a:xfrm>
            <a:prstGeom prst="rect">
              <a:avLst/>
            </a:prstGeom>
          </p:spPr>
          <p:txBody>
            <a:bodyPr lIns="50800" tIns="50800" rIns="50800" bIns="50800" rtlCol="0" anchor="ctr"/>
            <a:lstStyle/>
            <a:p>
              <a:pPr algn="ctr">
                <a:lnSpc>
                  <a:spcPts val="3184"/>
                </a:lnSpc>
              </a:pPr>
              <a:r>
                <a:rPr lang="tr-TR"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Duygusal</a:t>
              </a:r>
            </a:p>
            <a:p>
              <a:pPr algn="ctr">
                <a:lnSpc>
                  <a:spcPts val="3184"/>
                </a:lnSpc>
              </a:pPr>
              <a:r>
                <a:rPr lang="tr-TR"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Zeka</a:t>
              </a:r>
              <a:endParaRPr lang="en-US"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endParaRPr>
            </a:p>
          </p:txBody>
        </p:sp>
      </p:grpSp>
      <p:grpSp>
        <p:nvGrpSpPr>
          <p:cNvPr id="9" name="Group 9"/>
          <p:cNvGrpSpPr/>
          <p:nvPr/>
        </p:nvGrpSpPr>
        <p:grpSpPr>
          <a:xfrm>
            <a:off x="12784725" y="859626"/>
            <a:ext cx="3044202" cy="2519349"/>
            <a:chOff x="-1383" y="3073"/>
            <a:chExt cx="982130" cy="812800"/>
          </a:xfrm>
        </p:grpSpPr>
        <p:sp>
          <p:nvSpPr>
            <p:cNvPr id="10" name="Freeform 10"/>
            <p:cNvSpPr/>
            <p:nvPr/>
          </p:nvSpPr>
          <p:spPr>
            <a:xfrm>
              <a:off x="34862" y="3073"/>
              <a:ext cx="861634" cy="812800"/>
            </a:xfrm>
            <a:custGeom>
              <a:avLst/>
              <a:gdLst/>
              <a:ahLst/>
              <a:cxnLst/>
              <a:rect l="l" t="t" r="r" b="b"/>
              <a:pathLst>
                <a:path w="861634" h="812800">
                  <a:moveTo>
                    <a:pt x="430817" y="0"/>
                  </a:moveTo>
                  <a:cubicBezTo>
                    <a:pt x="192883" y="0"/>
                    <a:pt x="0" y="181951"/>
                    <a:pt x="0" y="406400"/>
                  </a:cubicBezTo>
                  <a:cubicBezTo>
                    <a:pt x="0" y="630849"/>
                    <a:pt x="192883" y="812800"/>
                    <a:pt x="430817" y="812800"/>
                  </a:cubicBezTo>
                  <a:cubicBezTo>
                    <a:pt x="668750" y="812800"/>
                    <a:pt x="861634" y="630849"/>
                    <a:pt x="861634" y="406400"/>
                  </a:cubicBezTo>
                  <a:cubicBezTo>
                    <a:pt x="861634" y="181951"/>
                    <a:pt x="668750" y="0"/>
                    <a:pt x="430817" y="0"/>
                  </a:cubicBezTo>
                  <a:close/>
                </a:path>
              </a:pathLst>
            </a:custGeom>
            <a:solidFill>
              <a:srgbClr val="38B6FF"/>
            </a:solidFill>
          </p:spPr>
        </p:sp>
        <p:sp>
          <p:nvSpPr>
            <p:cNvPr id="11" name="TextBox 11"/>
            <p:cNvSpPr txBox="1"/>
            <p:nvPr/>
          </p:nvSpPr>
          <p:spPr>
            <a:xfrm>
              <a:off x="-1383" y="120462"/>
              <a:ext cx="982130" cy="565150"/>
            </a:xfrm>
            <a:prstGeom prst="rect">
              <a:avLst/>
            </a:prstGeom>
          </p:spPr>
          <p:txBody>
            <a:bodyPr lIns="50800" tIns="50800" rIns="50800" bIns="50800" rtlCol="0" anchor="ctr"/>
            <a:lstStyle/>
            <a:p>
              <a:pPr algn="ctr">
                <a:lnSpc>
                  <a:spcPts val="3184"/>
                </a:lnSpc>
              </a:pPr>
              <a:r>
                <a:rPr lang="tr-TR" sz="2800" b="1" spc="349"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ngsana New Bold"/>
                </a:rPr>
                <a:t>Öz</a:t>
              </a:r>
            </a:p>
            <a:p>
              <a:pPr algn="ctr">
                <a:lnSpc>
                  <a:spcPts val="3184"/>
                </a:lnSpc>
              </a:pPr>
              <a:r>
                <a:rPr lang="tr-TR" sz="2800" b="1" spc="349"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ngsana New Bold"/>
                </a:rPr>
                <a:t>Farkındalık</a:t>
              </a:r>
              <a:endParaRPr lang="en-US" sz="2800" b="1" spc="349"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ngsana New Bold"/>
              </a:endParaRPr>
            </a:p>
          </p:txBody>
        </p:sp>
      </p:grpSp>
      <p:grpSp>
        <p:nvGrpSpPr>
          <p:cNvPr id="12" name="Group 12"/>
          <p:cNvGrpSpPr/>
          <p:nvPr/>
        </p:nvGrpSpPr>
        <p:grpSpPr>
          <a:xfrm>
            <a:off x="8266965" y="859626"/>
            <a:ext cx="2866373" cy="2519349"/>
            <a:chOff x="-453" y="0"/>
            <a:chExt cx="924758" cy="812800"/>
          </a:xfrm>
        </p:grpSpPr>
        <p:sp>
          <p:nvSpPr>
            <p:cNvPr id="13" name="Freeform 13"/>
            <p:cNvSpPr/>
            <p:nvPr/>
          </p:nvSpPr>
          <p:spPr>
            <a:xfrm>
              <a:off x="0" y="0"/>
              <a:ext cx="906081" cy="812800"/>
            </a:xfrm>
            <a:custGeom>
              <a:avLst/>
              <a:gdLst/>
              <a:ahLst/>
              <a:cxnLst/>
              <a:rect l="l" t="t" r="r" b="b"/>
              <a:pathLst>
                <a:path w="906081" h="812800">
                  <a:moveTo>
                    <a:pt x="453041" y="0"/>
                  </a:moveTo>
                  <a:cubicBezTo>
                    <a:pt x="202833" y="0"/>
                    <a:pt x="0" y="181951"/>
                    <a:pt x="0" y="406400"/>
                  </a:cubicBezTo>
                  <a:cubicBezTo>
                    <a:pt x="0" y="630849"/>
                    <a:pt x="202833" y="812800"/>
                    <a:pt x="453041" y="812800"/>
                  </a:cubicBezTo>
                  <a:cubicBezTo>
                    <a:pt x="703248" y="812800"/>
                    <a:pt x="906081" y="630849"/>
                    <a:pt x="906081" y="406400"/>
                  </a:cubicBezTo>
                  <a:cubicBezTo>
                    <a:pt x="906081" y="181951"/>
                    <a:pt x="703248" y="0"/>
                    <a:pt x="453041" y="0"/>
                  </a:cubicBezTo>
                  <a:close/>
                </a:path>
              </a:pathLst>
            </a:custGeom>
            <a:solidFill>
              <a:srgbClr val="6699FF"/>
            </a:solidFill>
          </p:spPr>
        </p:sp>
        <p:sp>
          <p:nvSpPr>
            <p:cNvPr id="14" name="TextBox 14"/>
            <p:cNvSpPr txBox="1"/>
            <p:nvPr/>
          </p:nvSpPr>
          <p:spPr>
            <a:xfrm>
              <a:off x="-453" y="129770"/>
              <a:ext cx="924758" cy="565150"/>
            </a:xfrm>
            <a:prstGeom prst="rect">
              <a:avLst/>
            </a:prstGeom>
          </p:spPr>
          <p:txBody>
            <a:bodyPr lIns="50800" tIns="50800" rIns="50800" bIns="50800" rtlCol="0" anchor="ctr"/>
            <a:lstStyle/>
            <a:p>
              <a:pPr algn="ctr">
                <a:lnSpc>
                  <a:spcPts val="3184"/>
                </a:lnSpc>
              </a:pPr>
              <a:r>
                <a:rPr lang="tr-TR"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Genel</a:t>
              </a:r>
            </a:p>
            <a:p>
              <a:pPr algn="ctr">
                <a:lnSpc>
                  <a:spcPts val="3184"/>
                </a:lnSpc>
              </a:pPr>
              <a:r>
                <a:rPr lang="tr-TR"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Uyumluluk</a:t>
              </a:r>
              <a:endParaRPr lang="en-US"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endParaRPr>
            </a:p>
          </p:txBody>
        </p:sp>
      </p:grpSp>
      <p:grpSp>
        <p:nvGrpSpPr>
          <p:cNvPr id="15" name="Group 15"/>
          <p:cNvGrpSpPr/>
          <p:nvPr/>
        </p:nvGrpSpPr>
        <p:grpSpPr>
          <a:xfrm>
            <a:off x="8018480" y="7275058"/>
            <a:ext cx="3009231" cy="2519349"/>
            <a:chOff x="-71414" y="17338"/>
            <a:chExt cx="859986" cy="812800"/>
          </a:xfrm>
        </p:grpSpPr>
        <p:sp>
          <p:nvSpPr>
            <p:cNvPr id="16" name="Freeform 16"/>
            <p:cNvSpPr/>
            <p:nvPr/>
          </p:nvSpPr>
          <p:spPr>
            <a:xfrm>
              <a:off x="-71414" y="17338"/>
              <a:ext cx="859986" cy="812800"/>
            </a:xfrm>
            <a:custGeom>
              <a:avLst/>
              <a:gdLst/>
              <a:ahLst/>
              <a:cxnLst/>
              <a:rect l="l" t="t" r="r" b="b"/>
              <a:pathLst>
                <a:path w="859986" h="812800">
                  <a:moveTo>
                    <a:pt x="429993" y="0"/>
                  </a:moveTo>
                  <a:cubicBezTo>
                    <a:pt x="192514" y="0"/>
                    <a:pt x="0" y="181951"/>
                    <a:pt x="0" y="406400"/>
                  </a:cubicBezTo>
                  <a:cubicBezTo>
                    <a:pt x="0" y="630849"/>
                    <a:pt x="192514" y="812800"/>
                    <a:pt x="429993" y="812800"/>
                  </a:cubicBezTo>
                  <a:cubicBezTo>
                    <a:pt x="667472" y="812800"/>
                    <a:pt x="859986" y="630849"/>
                    <a:pt x="859986" y="406400"/>
                  </a:cubicBezTo>
                  <a:cubicBezTo>
                    <a:pt x="859986" y="181951"/>
                    <a:pt x="667472" y="0"/>
                    <a:pt x="429993" y="0"/>
                  </a:cubicBezTo>
                  <a:close/>
                </a:path>
              </a:pathLst>
            </a:custGeom>
            <a:solidFill>
              <a:srgbClr val="6699FF"/>
            </a:solidFill>
          </p:spPr>
        </p:sp>
        <p:sp>
          <p:nvSpPr>
            <p:cNvPr id="17" name="TextBox 17"/>
            <p:cNvSpPr txBox="1"/>
            <p:nvPr/>
          </p:nvSpPr>
          <p:spPr>
            <a:xfrm>
              <a:off x="-71414" y="171450"/>
              <a:ext cx="850776" cy="565150"/>
            </a:xfrm>
            <a:prstGeom prst="rect">
              <a:avLst/>
            </a:prstGeom>
          </p:spPr>
          <p:txBody>
            <a:bodyPr lIns="50800" tIns="50800" rIns="50800" bIns="50800" rtlCol="0" anchor="ctr"/>
            <a:lstStyle/>
            <a:p>
              <a:pPr algn="ctr">
                <a:lnSpc>
                  <a:spcPts val="3184"/>
                </a:lnSpc>
              </a:pPr>
              <a:r>
                <a:rPr lang="tr-TR"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Minimum Deneyimden Ö</a:t>
              </a:r>
              <a:r>
                <a:rPr lang="en-US"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ğ</a:t>
              </a:r>
              <a:r>
                <a:rPr lang="tr-TR" sz="2800" b="1" spc="349" dirty="0" err="1">
                  <a:solidFill>
                    <a:srgbClr val="FFFFFF"/>
                  </a:solidFill>
                  <a:latin typeface="Open Sans Bold" panose="020B0806030504020204" charset="0"/>
                  <a:ea typeface="Open Sans Bold" panose="020B0806030504020204" charset="0"/>
                  <a:cs typeface="Open Sans Bold" panose="020B0806030504020204" charset="0"/>
                  <a:sym typeface="Angsana New Bold"/>
                </a:rPr>
                <a:t>renme</a:t>
              </a:r>
              <a:endParaRPr lang="en-US"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endParaRPr>
            </a:p>
          </p:txBody>
        </p:sp>
      </p:grpSp>
      <p:grpSp>
        <p:nvGrpSpPr>
          <p:cNvPr id="18" name="Group 18"/>
          <p:cNvGrpSpPr/>
          <p:nvPr/>
        </p:nvGrpSpPr>
        <p:grpSpPr>
          <a:xfrm>
            <a:off x="14483510" y="4040471"/>
            <a:ext cx="2746398" cy="2519349"/>
            <a:chOff x="40702" y="713"/>
            <a:chExt cx="886051" cy="812800"/>
          </a:xfrm>
        </p:grpSpPr>
        <p:sp>
          <p:nvSpPr>
            <p:cNvPr id="19" name="Freeform 19"/>
            <p:cNvSpPr/>
            <p:nvPr/>
          </p:nvSpPr>
          <p:spPr>
            <a:xfrm>
              <a:off x="40702" y="713"/>
              <a:ext cx="868125" cy="812800"/>
            </a:xfrm>
            <a:custGeom>
              <a:avLst/>
              <a:gdLst/>
              <a:ahLst/>
              <a:cxnLst/>
              <a:rect l="l" t="t" r="r" b="b"/>
              <a:pathLst>
                <a:path w="868125" h="812800">
                  <a:moveTo>
                    <a:pt x="434063" y="0"/>
                  </a:moveTo>
                  <a:cubicBezTo>
                    <a:pt x="194336" y="0"/>
                    <a:pt x="0" y="181951"/>
                    <a:pt x="0" y="406400"/>
                  </a:cubicBezTo>
                  <a:cubicBezTo>
                    <a:pt x="0" y="630849"/>
                    <a:pt x="194336" y="812800"/>
                    <a:pt x="434063" y="812800"/>
                  </a:cubicBezTo>
                  <a:cubicBezTo>
                    <a:pt x="673789" y="812800"/>
                    <a:pt x="868125" y="630849"/>
                    <a:pt x="868125" y="406400"/>
                  </a:cubicBezTo>
                  <a:cubicBezTo>
                    <a:pt x="868125" y="181951"/>
                    <a:pt x="673789" y="0"/>
                    <a:pt x="434063" y="0"/>
                  </a:cubicBezTo>
                  <a:close/>
                </a:path>
              </a:pathLst>
            </a:custGeom>
            <a:solidFill>
              <a:srgbClr val="38B6FF"/>
            </a:solidFill>
          </p:spPr>
        </p:sp>
        <p:sp>
          <p:nvSpPr>
            <p:cNvPr id="20" name="TextBox 20"/>
            <p:cNvSpPr txBox="1"/>
            <p:nvPr/>
          </p:nvSpPr>
          <p:spPr>
            <a:xfrm>
              <a:off x="91565" y="118409"/>
              <a:ext cx="835188" cy="565150"/>
            </a:xfrm>
            <a:prstGeom prst="rect">
              <a:avLst/>
            </a:prstGeom>
          </p:spPr>
          <p:txBody>
            <a:bodyPr lIns="50800" tIns="50800" rIns="50800" bIns="50800" rtlCol="0" anchor="ctr"/>
            <a:lstStyle/>
            <a:p>
              <a:pPr algn="ctr">
                <a:lnSpc>
                  <a:spcPts val="3184"/>
                </a:lnSpc>
              </a:pPr>
              <a:r>
                <a:rPr lang="tr-TR"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Yaratıcılık</a:t>
              </a:r>
              <a:endParaRPr lang="en-US"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endParaRPr>
            </a:p>
          </p:txBody>
        </p:sp>
      </p:grpSp>
      <p:grpSp>
        <p:nvGrpSpPr>
          <p:cNvPr id="21" name="Group 21"/>
          <p:cNvGrpSpPr/>
          <p:nvPr/>
        </p:nvGrpSpPr>
        <p:grpSpPr>
          <a:xfrm>
            <a:off x="12813300" y="7221317"/>
            <a:ext cx="2665476" cy="2539339"/>
            <a:chOff x="0" y="0"/>
            <a:chExt cx="853174" cy="812800"/>
          </a:xfrm>
        </p:grpSpPr>
        <p:sp>
          <p:nvSpPr>
            <p:cNvPr id="22" name="Freeform 22"/>
            <p:cNvSpPr/>
            <p:nvPr/>
          </p:nvSpPr>
          <p:spPr>
            <a:xfrm>
              <a:off x="0" y="0"/>
              <a:ext cx="853174" cy="812800"/>
            </a:xfrm>
            <a:custGeom>
              <a:avLst/>
              <a:gdLst/>
              <a:ahLst/>
              <a:cxnLst/>
              <a:rect l="l" t="t" r="r" b="b"/>
              <a:pathLst>
                <a:path w="853174" h="812800">
                  <a:moveTo>
                    <a:pt x="426587" y="0"/>
                  </a:moveTo>
                  <a:cubicBezTo>
                    <a:pt x="190990" y="0"/>
                    <a:pt x="0" y="181951"/>
                    <a:pt x="0" y="406400"/>
                  </a:cubicBezTo>
                  <a:cubicBezTo>
                    <a:pt x="0" y="630849"/>
                    <a:pt x="190990" y="812800"/>
                    <a:pt x="426587" y="812800"/>
                  </a:cubicBezTo>
                  <a:cubicBezTo>
                    <a:pt x="662185" y="812800"/>
                    <a:pt x="853174" y="630849"/>
                    <a:pt x="853174" y="406400"/>
                  </a:cubicBezTo>
                  <a:cubicBezTo>
                    <a:pt x="853174" y="181951"/>
                    <a:pt x="662185" y="0"/>
                    <a:pt x="426587" y="0"/>
                  </a:cubicBezTo>
                  <a:close/>
                </a:path>
              </a:pathLst>
            </a:custGeom>
            <a:solidFill>
              <a:srgbClr val="0070C0"/>
            </a:solidFill>
            <a:ln cap="sq">
              <a:noFill/>
              <a:prstDash val="solid"/>
              <a:miter/>
            </a:ln>
          </p:spPr>
        </p:sp>
        <p:sp>
          <p:nvSpPr>
            <p:cNvPr id="23" name="TextBox 23"/>
            <p:cNvSpPr txBox="1"/>
            <p:nvPr/>
          </p:nvSpPr>
          <p:spPr>
            <a:xfrm>
              <a:off x="89516" y="159873"/>
              <a:ext cx="693204" cy="565150"/>
            </a:xfrm>
            <a:prstGeom prst="rect">
              <a:avLst/>
            </a:prstGeom>
          </p:spPr>
          <p:txBody>
            <a:bodyPr lIns="50800" tIns="50800" rIns="50800" bIns="50800" rtlCol="0" anchor="ctr"/>
            <a:lstStyle/>
            <a:p>
              <a:pPr marL="0" lvl="0" indent="0" algn="ctr">
                <a:lnSpc>
                  <a:spcPts val="3184"/>
                </a:lnSpc>
                <a:spcBef>
                  <a:spcPct val="0"/>
                </a:spcBef>
              </a:pPr>
              <a:r>
                <a:rPr lang="tr-TR" sz="2800" b="1"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Etik ve</a:t>
              </a:r>
            </a:p>
            <a:p>
              <a:pPr marL="0" lvl="0" indent="0" algn="ctr">
                <a:lnSpc>
                  <a:spcPts val="3184"/>
                </a:lnSpc>
                <a:spcBef>
                  <a:spcPct val="0"/>
                </a:spcBef>
              </a:pPr>
              <a:r>
                <a:rPr lang="tr-TR" sz="2800" b="1" u="none" strike="noStrike"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Ahlaki </a:t>
              </a:r>
              <a:r>
                <a:rPr lang="tr-TR" sz="2800" b="1" u="none" strike="noStrike" spc="349" dirty="0" err="1">
                  <a:solidFill>
                    <a:srgbClr val="FFFFFF"/>
                  </a:solidFill>
                  <a:latin typeface="Open Sans Bold" panose="020B0806030504020204" charset="0"/>
                  <a:ea typeface="Open Sans Bold" panose="020B0806030504020204" charset="0"/>
                  <a:cs typeface="Open Sans Bold" panose="020B0806030504020204" charset="0"/>
                  <a:sym typeface="Angsana New Bold"/>
                </a:rPr>
                <a:t>Anlayı</a:t>
              </a:r>
              <a:r>
                <a:rPr lang="en-US" sz="2800" b="1" u="none" strike="noStrike" spc="349" dirty="0">
                  <a:solidFill>
                    <a:srgbClr val="FFFFFF"/>
                  </a:solidFill>
                  <a:latin typeface="Open Sans Bold" panose="020B0806030504020204" charset="0"/>
                  <a:ea typeface="Open Sans Bold" panose="020B0806030504020204" charset="0"/>
                  <a:cs typeface="Open Sans Bold" panose="020B0806030504020204" charset="0"/>
                  <a:sym typeface="Angsana New Bold"/>
                </a:rPr>
                <a:t>ş</a:t>
              </a:r>
            </a:p>
          </p:txBody>
        </p:sp>
      </p:grpSp>
      <p:sp>
        <p:nvSpPr>
          <p:cNvPr id="24" name="TextBox 24"/>
          <p:cNvSpPr txBox="1"/>
          <p:nvPr/>
        </p:nvSpPr>
        <p:spPr>
          <a:xfrm>
            <a:off x="838200" y="4031316"/>
            <a:ext cx="5140065" cy="1745016"/>
          </a:xfrm>
          <a:prstGeom prst="rect">
            <a:avLst/>
          </a:prstGeom>
        </p:spPr>
        <p:txBody>
          <a:bodyPr wrap="square" lIns="0" tIns="0" rIns="0" bIns="0" rtlCol="0" anchor="t">
            <a:spAutoFit/>
          </a:bodyPr>
          <a:lstStyle/>
          <a:p>
            <a:pPr algn="ctr">
              <a:lnSpc>
                <a:spcPts val="6999"/>
              </a:lnSpc>
              <a:spcBef>
                <a:spcPct val="0"/>
              </a:spcBef>
            </a:pPr>
            <a:r>
              <a:rPr lang="tr-TR" sz="4999" b="1" dirty="0">
                <a:solidFill>
                  <a:srgbClr val="1F4FA1"/>
                </a:solidFill>
                <a:latin typeface="Open Sans Bold"/>
                <a:ea typeface="Open Sans Bold"/>
                <a:cs typeface="Open Sans Bold"/>
                <a:sym typeface="Open Sans Bold"/>
              </a:rPr>
              <a:t>ZEKA GÖSTERGELERİ</a:t>
            </a:r>
            <a:endParaRPr lang="en-US" sz="4999" b="1" dirty="0">
              <a:solidFill>
                <a:srgbClr val="1F4FA1"/>
              </a:solidFill>
              <a:latin typeface="Open Sans Bold"/>
              <a:ea typeface="Open Sans Bold"/>
              <a:cs typeface="Open Sans Bold"/>
              <a:sym typeface="Open Sans Bold"/>
            </a:endParaRPr>
          </a:p>
        </p:txBody>
      </p:sp>
      <p:grpSp>
        <p:nvGrpSpPr>
          <p:cNvPr id="25" name="Group 25"/>
          <p:cNvGrpSpPr/>
          <p:nvPr/>
        </p:nvGrpSpPr>
        <p:grpSpPr>
          <a:xfrm>
            <a:off x="17759362" y="7848615"/>
            <a:ext cx="42083" cy="1537815"/>
            <a:chOff x="0" y="0"/>
            <a:chExt cx="12543" cy="458362"/>
          </a:xfrm>
        </p:grpSpPr>
        <p:sp>
          <p:nvSpPr>
            <p:cNvPr id="26" name="Freeform 26"/>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27" name="TextBox 27"/>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17295344" y="9339913"/>
            <a:ext cx="908987" cy="908987"/>
            <a:chOff x="0" y="0"/>
            <a:chExt cx="270933" cy="270933"/>
          </a:xfrm>
        </p:grpSpPr>
        <p:sp>
          <p:nvSpPr>
            <p:cNvPr id="29" name="Freeform 2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30" name="TextBox 3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7426" y="7864822"/>
            <a:ext cx="40324" cy="1473529"/>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2094" y="0"/>
            <a:ext cx="945906" cy="891508"/>
            <a:chOff x="0" y="0"/>
            <a:chExt cx="249128" cy="234800"/>
          </a:xfrm>
        </p:grpSpPr>
        <p:sp>
          <p:nvSpPr>
            <p:cNvPr id="6" name="Freeform 6"/>
            <p:cNvSpPr/>
            <p:nvPr/>
          </p:nvSpPr>
          <p:spPr>
            <a:xfrm>
              <a:off x="0" y="0"/>
              <a:ext cx="249128" cy="234800"/>
            </a:xfrm>
            <a:custGeom>
              <a:avLst/>
              <a:gdLst/>
              <a:ahLst/>
              <a:cxnLst/>
              <a:rect l="l" t="t" r="r" b="b"/>
              <a:pathLst>
                <a:path w="249128" h="234800">
                  <a:moveTo>
                    <a:pt x="0" y="0"/>
                  </a:moveTo>
                  <a:lnTo>
                    <a:pt x="249128" y="0"/>
                  </a:lnTo>
                  <a:lnTo>
                    <a:pt x="249128" y="234800"/>
                  </a:lnTo>
                  <a:lnTo>
                    <a:pt x="0" y="234800"/>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9128" cy="272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42094" y="9330287"/>
            <a:ext cx="870988" cy="870988"/>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71879" y="4317640"/>
            <a:ext cx="2563313" cy="2563313"/>
          </a:xfrm>
          <a:custGeom>
            <a:avLst/>
            <a:gdLst/>
            <a:ahLst/>
            <a:cxnLst/>
            <a:rect l="l" t="t" r="r" b="b"/>
            <a:pathLst>
              <a:path w="2563313" h="2563313">
                <a:moveTo>
                  <a:pt x="0" y="0"/>
                </a:moveTo>
                <a:lnTo>
                  <a:pt x="2563313" y="0"/>
                </a:lnTo>
                <a:lnTo>
                  <a:pt x="2563313" y="2563312"/>
                </a:lnTo>
                <a:lnTo>
                  <a:pt x="0" y="2563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3918294" y="1550592"/>
            <a:ext cx="11525870" cy="720726"/>
          </a:xfrm>
          <a:prstGeom prst="rect">
            <a:avLst/>
          </a:prstGeom>
        </p:spPr>
        <p:txBody>
          <a:bodyPr lIns="0" tIns="0" rIns="0" bIns="0" rtlCol="0" anchor="t">
            <a:spAutoFit/>
          </a:bodyPr>
          <a:lstStyle/>
          <a:p>
            <a:pPr algn="l">
              <a:lnSpc>
                <a:spcPts val="5500"/>
              </a:lnSpc>
            </a:pPr>
            <a:r>
              <a:rPr lang="tr-TR" sz="5000" b="1" dirty="0">
                <a:solidFill>
                  <a:srgbClr val="1F4FA1"/>
                </a:solidFill>
                <a:latin typeface="Open Sans Bold"/>
                <a:ea typeface="Open Sans Bold"/>
                <a:cs typeface="Open Sans Bold"/>
                <a:sym typeface="Open Sans Bold"/>
              </a:rPr>
              <a:t>Yapay Zeka Nedir?</a:t>
            </a:r>
            <a:endParaRPr lang="en-US" sz="5000" b="1" dirty="0">
              <a:solidFill>
                <a:srgbClr val="1F4FA1"/>
              </a:solidFill>
              <a:latin typeface="Open Sans Bold"/>
              <a:ea typeface="Open Sans Bold"/>
              <a:cs typeface="Open Sans Bold"/>
              <a:sym typeface="Open Sans Bold"/>
            </a:endParaRPr>
          </a:p>
        </p:txBody>
      </p:sp>
      <p:sp>
        <p:nvSpPr>
          <p:cNvPr id="13" name="TextBox 13"/>
          <p:cNvSpPr txBox="1"/>
          <p:nvPr/>
        </p:nvSpPr>
        <p:spPr>
          <a:xfrm>
            <a:off x="3918294" y="2620747"/>
            <a:ext cx="10960217" cy="2429639"/>
          </a:xfrm>
          <a:prstGeom prst="rect">
            <a:avLst/>
          </a:prstGeom>
        </p:spPr>
        <p:txBody>
          <a:bodyPr lIns="0" tIns="0" rIns="0" bIns="0" rtlCol="0" anchor="t">
            <a:spAutoFit/>
          </a:bodyPr>
          <a:lstStyle/>
          <a:p>
            <a:pPr algn="just">
              <a:lnSpc>
                <a:spcPts val="4759"/>
              </a:lnSpc>
              <a:spcBef>
                <a:spcPct val="0"/>
              </a:spcBef>
            </a:pPr>
            <a:r>
              <a:rPr lang="tr-TR" sz="3600" dirty="0">
                <a:latin typeface="Open Sans" panose="020B0606030504020204" pitchFamily="34" charset="0"/>
                <a:ea typeface="Open Sans" panose="020B0606030504020204" pitchFamily="34" charset="0"/>
                <a:cs typeface="Open Sans" panose="020B0606030504020204" pitchFamily="34" charset="0"/>
              </a:rPr>
              <a:t>Yapay </a:t>
            </a:r>
            <a:r>
              <a:rPr lang="tr-TR" sz="3600" dirty="0" err="1">
                <a:latin typeface="Open Sans" panose="020B0606030504020204" pitchFamily="34" charset="0"/>
                <a:ea typeface="Open Sans" panose="020B0606030504020204" pitchFamily="34" charset="0"/>
                <a:cs typeface="Open Sans" panose="020B0606030504020204" pitchFamily="34" charset="0"/>
              </a:rPr>
              <a:t>Zek</a:t>
            </a:r>
            <a:r>
              <a:rPr lang="en-US" sz="3600" dirty="0">
                <a:latin typeface="Open Sans" panose="020B0606030504020204" pitchFamily="34" charset="0"/>
                <a:ea typeface="Open Sans" panose="020B0606030504020204" pitchFamily="34" charset="0"/>
                <a:cs typeface="Open Sans" panose="020B0606030504020204" pitchFamily="34" charset="0"/>
              </a:rPr>
              <a:t>a</a:t>
            </a:r>
            <a:r>
              <a:rPr lang="tr-TR" sz="3600" dirty="0">
                <a:latin typeface="Open Sans" panose="020B0606030504020204" pitchFamily="34" charset="0"/>
                <a:ea typeface="Open Sans" panose="020B0606030504020204" pitchFamily="34" charset="0"/>
                <a:cs typeface="Open Sans" panose="020B0606030504020204" pitchFamily="34" charset="0"/>
              </a:rPr>
              <a:t> (YZ), genellikle insan </a:t>
            </a:r>
            <a:r>
              <a:rPr lang="tr-TR" sz="3600" dirty="0" err="1">
                <a:latin typeface="Open Sans" panose="020B0606030504020204" pitchFamily="34" charset="0"/>
                <a:ea typeface="Open Sans" panose="020B0606030504020204" pitchFamily="34" charset="0"/>
                <a:cs typeface="Open Sans" panose="020B0606030504020204" pitchFamily="34" charset="0"/>
              </a:rPr>
              <a:t>zek</a:t>
            </a:r>
            <a:r>
              <a:rPr lang="en-US" sz="3600" dirty="0">
                <a:latin typeface="Open Sans" panose="020B0606030504020204" pitchFamily="34" charset="0"/>
                <a:ea typeface="Open Sans" panose="020B0606030504020204" pitchFamily="34" charset="0"/>
                <a:cs typeface="Open Sans" panose="020B0606030504020204" pitchFamily="34" charset="0"/>
              </a:rPr>
              <a:t>a</a:t>
            </a:r>
            <a:r>
              <a:rPr lang="tr-TR" sz="3600" dirty="0" err="1">
                <a:latin typeface="Open Sans" panose="020B0606030504020204" pitchFamily="34" charset="0"/>
                <a:ea typeface="Open Sans" panose="020B0606030504020204" pitchFamily="34" charset="0"/>
                <a:cs typeface="Open Sans" panose="020B0606030504020204" pitchFamily="34" charset="0"/>
              </a:rPr>
              <a:t>sı</a:t>
            </a:r>
            <a:r>
              <a:rPr lang="tr-TR" sz="3600" dirty="0">
                <a:latin typeface="Open Sans" panose="020B0606030504020204" pitchFamily="34" charset="0"/>
                <a:ea typeface="Open Sans" panose="020B0606030504020204" pitchFamily="34" charset="0"/>
                <a:cs typeface="Open Sans" panose="020B0606030504020204" pitchFamily="34" charset="0"/>
              </a:rPr>
              <a:t> gerektiren görevleri yerine getirebilen sistemler ve makineler oluşturmayı amaçlayan bilgisayar sistemleri veya algoritmalarını ifade eder.</a:t>
            </a:r>
            <a:endParaRPr lang="en-US" sz="33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4" name="TextBox 14"/>
          <p:cNvSpPr txBox="1"/>
          <p:nvPr/>
        </p:nvSpPr>
        <p:spPr>
          <a:xfrm>
            <a:off x="3975444" y="6419446"/>
            <a:ext cx="4863756" cy="2215991"/>
          </a:xfrm>
          <a:prstGeom prst="rect">
            <a:avLst/>
          </a:prstGeom>
        </p:spPr>
        <p:txBody>
          <a:bodyPr wrap="square" lIns="0" tIns="0" rIns="0" bIns="0" rtlCol="0" anchor="t">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YZ sistemleri, verilerden öğrenme, sonuçlar çıkarma, kararlar alma ve bazı durumlarda insan müdahalesi olmadan zaman içinde performanslarını uyarlama ve geliştirme yeteneğine sahiptir.</a:t>
            </a:r>
          </a:p>
        </p:txBody>
      </p:sp>
      <p:sp>
        <p:nvSpPr>
          <p:cNvPr id="15" name="TextBox 15"/>
          <p:cNvSpPr txBox="1"/>
          <p:nvPr/>
        </p:nvSpPr>
        <p:spPr>
          <a:xfrm>
            <a:off x="3975444" y="5666971"/>
            <a:ext cx="2699443" cy="481331"/>
          </a:xfrm>
          <a:prstGeom prst="rect">
            <a:avLst/>
          </a:prstGeom>
        </p:spPr>
        <p:txBody>
          <a:bodyPr lIns="0" tIns="0" rIns="0" bIns="0" rtlCol="0" anchor="t">
            <a:spAutoFit/>
          </a:bodyPr>
          <a:lstStyle/>
          <a:p>
            <a:pPr algn="l">
              <a:lnSpc>
                <a:spcPts val="3919"/>
              </a:lnSpc>
              <a:spcBef>
                <a:spcPct val="0"/>
              </a:spcBef>
            </a:pPr>
            <a:r>
              <a:rPr lang="tr-TR" sz="2799" b="1" dirty="0">
                <a:solidFill>
                  <a:srgbClr val="1F4FA1"/>
                </a:solidFill>
                <a:latin typeface="Open Sans Bold"/>
                <a:ea typeface="Open Sans Bold"/>
                <a:cs typeface="Open Sans Bold"/>
                <a:sym typeface="Open Sans Bold"/>
              </a:rPr>
              <a:t>Yetenekler</a:t>
            </a:r>
            <a:endParaRPr lang="en-US" sz="2799" b="1" dirty="0">
              <a:solidFill>
                <a:srgbClr val="1F4FA1"/>
              </a:solidFill>
              <a:latin typeface="Open Sans Bold"/>
              <a:ea typeface="Open Sans Bold"/>
              <a:cs typeface="Open Sans Bold"/>
              <a:sym typeface="Open Sans Bold"/>
            </a:endParaRPr>
          </a:p>
        </p:txBody>
      </p:sp>
      <p:sp>
        <p:nvSpPr>
          <p:cNvPr id="16" name="TextBox 16"/>
          <p:cNvSpPr txBox="1"/>
          <p:nvPr/>
        </p:nvSpPr>
        <p:spPr>
          <a:xfrm>
            <a:off x="9964872" y="5676092"/>
            <a:ext cx="2699443" cy="481331"/>
          </a:xfrm>
          <a:prstGeom prst="rect">
            <a:avLst/>
          </a:prstGeom>
        </p:spPr>
        <p:txBody>
          <a:bodyPr lIns="0" tIns="0" rIns="0" bIns="0" rtlCol="0" anchor="t">
            <a:spAutoFit/>
          </a:bodyPr>
          <a:lstStyle/>
          <a:p>
            <a:pPr algn="l">
              <a:lnSpc>
                <a:spcPts val="3919"/>
              </a:lnSpc>
              <a:spcBef>
                <a:spcPct val="0"/>
              </a:spcBef>
            </a:pPr>
            <a:r>
              <a:rPr lang="tr-TR" sz="2799" b="1" dirty="0">
                <a:solidFill>
                  <a:srgbClr val="1F4FA1"/>
                </a:solidFill>
                <a:latin typeface="Open Sans Bold"/>
                <a:ea typeface="Open Sans Bold"/>
                <a:cs typeface="Open Sans Bold"/>
                <a:sym typeface="Open Sans Bold"/>
              </a:rPr>
              <a:t>Temel Amaç</a:t>
            </a:r>
            <a:endParaRPr lang="en-US" sz="2799" b="1" dirty="0">
              <a:solidFill>
                <a:srgbClr val="1F4FA1"/>
              </a:solidFill>
              <a:latin typeface="Open Sans Bold"/>
              <a:ea typeface="Open Sans Bold"/>
              <a:cs typeface="Open Sans Bold"/>
              <a:sym typeface="Open Sans Bold"/>
            </a:endParaRPr>
          </a:p>
        </p:txBody>
      </p:sp>
      <p:sp>
        <p:nvSpPr>
          <p:cNvPr id="17" name="TextBox 17"/>
          <p:cNvSpPr txBox="1"/>
          <p:nvPr/>
        </p:nvSpPr>
        <p:spPr>
          <a:xfrm>
            <a:off x="9941060" y="6452456"/>
            <a:ext cx="4773732" cy="1846659"/>
          </a:xfrm>
          <a:prstGeom prst="rect">
            <a:avLst/>
          </a:prstGeom>
        </p:spPr>
        <p:txBody>
          <a:bodyPr lIns="0" tIns="0" rIns="0" bIns="0" rtlCol="0" anchor="t">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Yapay </a:t>
            </a:r>
            <a:r>
              <a:rPr kumimoji="0" lang="tr-TR" altLang="tr-TR" sz="24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Zek</a:t>
            </a:r>
            <a:r>
              <a:rPr kumimoji="0" lang="en-US"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a:t>
            </a:r>
            <a:r>
              <a:rPr kumimoji="0" lang="tr-TR"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r>
              <a:rPr kumimoji="0" lang="tr-TR" altLang="tr-TR" sz="24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nın</a:t>
            </a:r>
            <a:r>
              <a:rPr kumimoji="0" lang="tr-TR" altLang="tr-TR"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temel amacı, öğrenme, akıl yürütme, problem çözme ve desen tanıma gibi çeşitli insan bilişsel işlevlerini simüle etmektir.</a:t>
            </a:r>
          </a:p>
        </p:txBody>
      </p:sp>
      <p:sp>
        <p:nvSpPr>
          <p:cNvPr id="18" name="Freeform 18"/>
          <p:cNvSpPr/>
          <p:nvPr/>
        </p:nvSpPr>
        <p:spPr>
          <a:xfrm>
            <a:off x="10651906" y="418540"/>
            <a:ext cx="1679649" cy="1534779"/>
          </a:xfrm>
          <a:custGeom>
            <a:avLst/>
            <a:gdLst/>
            <a:ahLst/>
            <a:cxnLst/>
            <a:rect l="l" t="t" r="r" b="b"/>
            <a:pathLst>
              <a:path w="1679649" h="1534779">
                <a:moveTo>
                  <a:pt x="0" y="0"/>
                </a:moveTo>
                <a:lnTo>
                  <a:pt x="1679649" y="0"/>
                </a:lnTo>
                <a:lnTo>
                  <a:pt x="1679649" y="1534779"/>
                </a:lnTo>
                <a:lnTo>
                  <a:pt x="0" y="15347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0562" y="7628169"/>
            <a:ext cx="44737" cy="1634794"/>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240250" y="62390"/>
            <a:ext cx="966310" cy="966310"/>
            <a:chOff x="0" y="0"/>
            <a:chExt cx="254501" cy="254501"/>
          </a:xfrm>
        </p:grpSpPr>
        <p:sp>
          <p:nvSpPr>
            <p:cNvPr id="6" name="Freeform 6"/>
            <p:cNvSpPr/>
            <p:nvPr/>
          </p:nvSpPr>
          <p:spPr>
            <a:xfrm>
              <a:off x="0" y="0"/>
              <a:ext cx="254501" cy="254501"/>
            </a:xfrm>
            <a:custGeom>
              <a:avLst/>
              <a:gdLst/>
              <a:ahLst/>
              <a:cxnLst/>
              <a:rect l="l" t="t" r="r" b="b"/>
              <a:pathLst>
                <a:path w="254501" h="254501">
                  <a:moveTo>
                    <a:pt x="0" y="0"/>
                  </a:moveTo>
                  <a:lnTo>
                    <a:pt x="254501" y="0"/>
                  </a:lnTo>
                  <a:lnTo>
                    <a:pt x="254501" y="254501"/>
                  </a:lnTo>
                  <a:lnTo>
                    <a:pt x="0" y="254501"/>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54501" cy="2926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249775" y="9254015"/>
            <a:ext cx="966310" cy="96631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521046" y="3449876"/>
            <a:ext cx="402590" cy="402590"/>
            <a:chOff x="0" y="0"/>
            <a:chExt cx="106032" cy="106032"/>
          </a:xfrm>
        </p:grpSpPr>
        <p:sp>
          <p:nvSpPr>
            <p:cNvPr id="12" name="Freeform 12"/>
            <p:cNvSpPr/>
            <p:nvPr/>
          </p:nvSpPr>
          <p:spPr>
            <a:xfrm>
              <a:off x="0" y="0"/>
              <a:ext cx="106032" cy="106032"/>
            </a:xfrm>
            <a:custGeom>
              <a:avLst/>
              <a:gdLst/>
              <a:ahLst/>
              <a:cxnLst/>
              <a:rect l="l" t="t" r="r" b="b"/>
              <a:pathLst>
                <a:path w="106032" h="106032">
                  <a:moveTo>
                    <a:pt x="0" y="0"/>
                  </a:moveTo>
                  <a:lnTo>
                    <a:pt x="106032" y="0"/>
                  </a:lnTo>
                  <a:lnTo>
                    <a:pt x="106032" y="106032"/>
                  </a:lnTo>
                  <a:lnTo>
                    <a:pt x="0" y="106032"/>
                  </a:lnTo>
                  <a:close/>
                </a:path>
              </a:pathLst>
            </a:custGeom>
            <a:gradFill rotWithShape="1">
              <a:gsLst>
                <a:gs pos="0">
                  <a:srgbClr val="45D0FC">
                    <a:alpha val="100000"/>
                  </a:srgbClr>
                </a:gs>
                <a:gs pos="100000">
                  <a:srgbClr val="085DA0">
                    <a:alpha val="100000"/>
                  </a:srgbClr>
                </a:gs>
              </a:gsLst>
              <a:lin ang="2700000"/>
            </a:gradFill>
          </p:spPr>
        </p:sp>
        <p:sp>
          <p:nvSpPr>
            <p:cNvPr id="13" name="TextBox 13"/>
            <p:cNvSpPr txBox="1"/>
            <p:nvPr/>
          </p:nvSpPr>
          <p:spPr>
            <a:xfrm>
              <a:off x="0" y="-38100"/>
              <a:ext cx="106032" cy="14413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82946" y="5017135"/>
            <a:ext cx="402590" cy="402590"/>
            <a:chOff x="0" y="0"/>
            <a:chExt cx="106032" cy="106032"/>
          </a:xfrm>
        </p:grpSpPr>
        <p:sp>
          <p:nvSpPr>
            <p:cNvPr id="15" name="Freeform 15"/>
            <p:cNvSpPr/>
            <p:nvPr/>
          </p:nvSpPr>
          <p:spPr>
            <a:xfrm>
              <a:off x="0" y="0"/>
              <a:ext cx="106032" cy="106032"/>
            </a:xfrm>
            <a:custGeom>
              <a:avLst/>
              <a:gdLst/>
              <a:ahLst/>
              <a:cxnLst/>
              <a:rect l="l" t="t" r="r" b="b"/>
              <a:pathLst>
                <a:path w="106032" h="106032">
                  <a:moveTo>
                    <a:pt x="0" y="0"/>
                  </a:moveTo>
                  <a:lnTo>
                    <a:pt x="106032" y="0"/>
                  </a:lnTo>
                  <a:lnTo>
                    <a:pt x="106032" y="106032"/>
                  </a:lnTo>
                  <a:lnTo>
                    <a:pt x="0" y="106032"/>
                  </a:lnTo>
                  <a:close/>
                </a:path>
              </a:pathLst>
            </a:custGeom>
            <a:gradFill rotWithShape="1">
              <a:gsLst>
                <a:gs pos="0">
                  <a:srgbClr val="45D0FC">
                    <a:alpha val="100000"/>
                  </a:srgbClr>
                </a:gs>
                <a:gs pos="100000">
                  <a:srgbClr val="085DA0">
                    <a:alpha val="100000"/>
                  </a:srgbClr>
                </a:gs>
              </a:gsLst>
              <a:lin ang="2700000"/>
            </a:gradFill>
          </p:spPr>
        </p:sp>
        <p:sp>
          <p:nvSpPr>
            <p:cNvPr id="16" name="TextBox 16"/>
            <p:cNvSpPr txBox="1"/>
            <p:nvPr/>
          </p:nvSpPr>
          <p:spPr>
            <a:xfrm>
              <a:off x="0" y="-38100"/>
              <a:ext cx="106032" cy="144132"/>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1046" y="6698615"/>
            <a:ext cx="402590" cy="402590"/>
            <a:chOff x="0" y="0"/>
            <a:chExt cx="106032" cy="106032"/>
          </a:xfrm>
        </p:grpSpPr>
        <p:sp>
          <p:nvSpPr>
            <p:cNvPr id="18" name="Freeform 18"/>
            <p:cNvSpPr/>
            <p:nvPr/>
          </p:nvSpPr>
          <p:spPr>
            <a:xfrm>
              <a:off x="0" y="0"/>
              <a:ext cx="106032" cy="106032"/>
            </a:xfrm>
            <a:custGeom>
              <a:avLst/>
              <a:gdLst/>
              <a:ahLst/>
              <a:cxnLst/>
              <a:rect l="l" t="t" r="r" b="b"/>
              <a:pathLst>
                <a:path w="106032" h="106032">
                  <a:moveTo>
                    <a:pt x="0" y="0"/>
                  </a:moveTo>
                  <a:lnTo>
                    <a:pt x="106032" y="0"/>
                  </a:lnTo>
                  <a:lnTo>
                    <a:pt x="106032" y="106032"/>
                  </a:lnTo>
                  <a:lnTo>
                    <a:pt x="0" y="106032"/>
                  </a:lnTo>
                  <a:close/>
                </a:path>
              </a:pathLst>
            </a:custGeom>
            <a:gradFill rotWithShape="1">
              <a:gsLst>
                <a:gs pos="0">
                  <a:srgbClr val="45D0FC">
                    <a:alpha val="100000"/>
                  </a:srgbClr>
                </a:gs>
                <a:gs pos="100000">
                  <a:srgbClr val="085DA0">
                    <a:alpha val="100000"/>
                  </a:srgbClr>
                </a:gs>
              </a:gsLst>
              <a:lin ang="2700000"/>
            </a:gradFill>
          </p:spPr>
        </p:sp>
        <p:sp>
          <p:nvSpPr>
            <p:cNvPr id="19" name="TextBox 19"/>
            <p:cNvSpPr txBox="1"/>
            <p:nvPr/>
          </p:nvSpPr>
          <p:spPr>
            <a:xfrm>
              <a:off x="0" y="-38100"/>
              <a:ext cx="106032" cy="144132"/>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1201400" y="501260"/>
            <a:ext cx="1679649" cy="1534779"/>
          </a:xfrm>
          <a:custGeom>
            <a:avLst/>
            <a:gdLst/>
            <a:ahLst/>
            <a:cxnLst/>
            <a:rect l="l" t="t" r="r" b="b"/>
            <a:pathLst>
              <a:path w="1679649" h="1534779">
                <a:moveTo>
                  <a:pt x="0" y="0"/>
                </a:moveTo>
                <a:lnTo>
                  <a:pt x="1679648" y="0"/>
                </a:lnTo>
                <a:lnTo>
                  <a:pt x="1679648" y="1534778"/>
                </a:lnTo>
                <a:lnTo>
                  <a:pt x="0" y="15347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1"/>
          <p:cNvSpPr txBox="1"/>
          <p:nvPr/>
        </p:nvSpPr>
        <p:spPr>
          <a:xfrm>
            <a:off x="2289141" y="1550555"/>
            <a:ext cx="8540311" cy="720726"/>
          </a:xfrm>
          <a:prstGeom prst="rect">
            <a:avLst/>
          </a:prstGeom>
        </p:spPr>
        <p:txBody>
          <a:bodyPr lIns="0" tIns="0" rIns="0" bIns="0" rtlCol="0" anchor="t">
            <a:spAutoFit/>
          </a:bodyPr>
          <a:lstStyle/>
          <a:p>
            <a:pPr algn="l">
              <a:lnSpc>
                <a:spcPts val="5500"/>
              </a:lnSpc>
            </a:pPr>
            <a:r>
              <a:rPr lang="tr-TR" sz="5000" b="1" dirty="0">
                <a:solidFill>
                  <a:srgbClr val="1F4FA1"/>
                </a:solidFill>
                <a:latin typeface="Open Sans Bold"/>
                <a:ea typeface="Open Sans Bold"/>
                <a:cs typeface="Open Sans Bold"/>
                <a:sym typeface="Open Sans Bold"/>
              </a:rPr>
              <a:t>Y</a:t>
            </a:r>
            <a:r>
              <a:rPr lang="en-US" sz="5000" b="1" dirty="0">
                <a:solidFill>
                  <a:srgbClr val="1F4FA1"/>
                </a:solidFill>
                <a:latin typeface="Open Sans Bold"/>
                <a:ea typeface="Open Sans Bold"/>
                <a:cs typeface="Open Sans Bold"/>
                <a:sym typeface="Open Sans Bold"/>
              </a:rPr>
              <a:t>apay </a:t>
            </a:r>
            <a:r>
              <a:rPr lang="tr-TR" sz="5000" b="1" dirty="0">
                <a:solidFill>
                  <a:srgbClr val="1F4FA1"/>
                </a:solidFill>
                <a:latin typeface="Open Sans Bold"/>
                <a:ea typeface="Open Sans Bold"/>
                <a:cs typeface="Open Sans Bold"/>
                <a:sym typeface="Open Sans Bold"/>
              </a:rPr>
              <a:t>Z</a:t>
            </a:r>
            <a:r>
              <a:rPr lang="en-US" sz="5000" b="1" dirty="0">
                <a:solidFill>
                  <a:srgbClr val="1F4FA1"/>
                </a:solidFill>
                <a:latin typeface="Open Sans Bold"/>
                <a:ea typeface="Open Sans Bold"/>
                <a:cs typeface="Open Sans Bold"/>
                <a:sym typeface="Open Sans Bold"/>
              </a:rPr>
              <a:t>eka</a:t>
            </a:r>
            <a:r>
              <a:rPr lang="tr-TR" sz="5000" b="1" dirty="0">
                <a:solidFill>
                  <a:srgbClr val="1F4FA1"/>
                </a:solidFill>
                <a:latin typeface="Open Sans Bold"/>
                <a:ea typeface="Open Sans Bold"/>
                <a:cs typeface="Open Sans Bold"/>
                <a:sym typeface="Open Sans Bold"/>
              </a:rPr>
              <a:t> Ne Yapabilir?</a:t>
            </a:r>
            <a:endParaRPr lang="en-US" sz="5000" b="1" dirty="0">
              <a:solidFill>
                <a:srgbClr val="1F4FA1"/>
              </a:solidFill>
              <a:latin typeface="Open Sans Bold"/>
              <a:ea typeface="Open Sans Bold"/>
              <a:cs typeface="Open Sans Bold"/>
              <a:sym typeface="Open Sans Bold"/>
            </a:endParaRPr>
          </a:p>
        </p:txBody>
      </p:sp>
      <p:sp>
        <p:nvSpPr>
          <p:cNvPr id="22" name="TextBox 22"/>
          <p:cNvSpPr txBox="1"/>
          <p:nvPr/>
        </p:nvSpPr>
        <p:spPr>
          <a:xfrm>
            <a:off x="2327241" y="3335576"/>
            <a:ext cx="12516428" cy="976631"/>
          </a:xfrm>
          <a:prstGeom prst="rect">
            <a:avLst/>
          </a:prstGeom>
        </p:spPr>
        <p:txBody>
          <a:bodyPr lIns="0" tIns="0" rIns="0" bIns="0" rtlCol="0" anchor="t">
            <a:spAutoFit/>
          </a:bodyPr>
          <a:lstStyle/>
          <a:p>
            <a:pPr algn="just">
              <a:lnSpc>
                <a:spcPts val="3919"/>
              </a:lnSpc>
              <a:spcBef>
                <a:spcPct val="0"/>
              </a:spcBef>
            </a:pPr>
            <a:r>
              <a:rPr lang="tr-TR"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Doğal Dil İşleme </a:t>
            </a:r>
            <a:r>
              <a:rPr lang="en-US"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a:t>
            </a:r>
            <a:r>
              <a:rPr lang="tr-TR"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DDİ</a:t>
            </a:r>
            <a:r>
              <a:rPr lang="en-US"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K</a:t>
            </a:r>
            <a:r>
              <a:rPr lang="tr-TR" sz="2800" dirty="0" err="1">
                <a:latin typeface="Open Sans" panose="020B0606030504020204" pitchFamily="34" charset="0"/>
                <a:ea typeface="Open Sans" panose="020B0606030504020204" pitchFamily="34" charset="0"/>
                <a:cs typeface="Open Sans" panose="020B0606030504020204" pitchFamily="34" charset="0"/>
              </a:rPr>
              <a:t>onuşma</a:t>
            </a:r>
            <a:r>
              <a:rPr lang="tr-TR" sz="2800" dirty="0">
                <a:latin typeface="Open Sans" panose="020B0606030504020204" pitchFamily="34" charset="0"/>
                <a:ea typeface="Open Sans" panose="020B0606030504020204" pitchFamily="34" charset="0"/>
                <a:cs typeface="Open Sans" panose="020B0606030504020204" pitchFamily="34" charset="0"/>
              </a:rPr>
              <a:t> üretimi ve diyalog sistemlerini, bilgi çıkarımını ve sorguları yanıtlama işlemlerini içerir.</a:t>
            </a:r>
            <a:endPar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3" name="TextBox 23"/>
          <p:cNvSpPr txBox="1"/>
          <p:nvPr/>
        </p:nvSpPr>
        <p:spPr>
          <a:xfrm>
            <a:off x="2289141" y="4902835"/>
            <a:ext cx="12516428" cy="976631"/>
          </a:xfrm>
          <a:prstGeom prst="rect">
            <a:avLst/>
          </a:prstGeom>
        </p:spPr>
        <p:txBody>
          <a:bodyPr lIns="0" tIns="0" rIns="0" bIns="0" rtlCol="0" anchor="t">
            <a:spAutoFit/>
          </a:bodyPr>
          <a:lstStyle/>
          <a:p>
            <a:pPr algn="just">
              <a:lnSpc>
                <a:spcPts val="3919"/>
              </a:lnSpc>
              <a:spcBef>
                <a:spcPct val="0"/>
              </a:spcBef>
            </a:pPr>
            <a:r>
              <a:rPr lang="tr-TR"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Fotoğraf İşleme</a:t>
            </a:r>
            <a:r>
              <a:rPr lang="en-US"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 </a:t>
            </a:r>
            <a:r>
              <a:rPr lang="en-US" sz="2800"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Y</a:t>
            </a:r>
            <a:r>
              <a:rPr lang="tr-TR" sz="2800" dirty="0">
                <a:latin typeface="Open Sans" panose="020B0606030504020204" pitchFamily="34" charset="0"/>
                <a:ea typeface="Open Sans" panose="020B0606030504020204" pitchFamily="34" charset="0"/>
                <a:cs typeface="Open Sans" panose="020B0606030504020204" pitchFamily="34" charset="0"/>
              </a:rPr>
              <a:t>üz ve hareket tanıma, görüntü ve video arama, ve bilgisayarla görme işlemlerini içerir.</a:t>
            </a:r>
            <a:endPar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4" name="TextBox 24"/>
          <p:cNvSpPr txBox="1"/>
          <p:nvPr/>
        </p:nvSpPr>
        <p:spPr>
          <a:xfrm>
            <a:off x="2327241" y="6584315"/>
            <a:ext cx="12516428" cy="969561"/>
          </a:xfrm>
          <a:prstGeom prst="rect">
            <a:avLst/>
          </a:prstGeom>
        </p:spPr>
        <p:txBody>
          <a:bodyPr lIns="0" tIns="0" rIns="0" bIns="0" rtlCol="0" anchor="t">
            <a:spAutoFit/>
          </a:bodyPr>
          <a:lstStyle/>
          <a:p>
            <a:pPr algn="just">
              <a:lnSpc>
                <a:spcPts val="3919"/>
              </a:lnSpc>
              <a:spcBef>
                <a:spcPct val="0"/>
              </a:spcBef>
            </a:pPr>
            <a:r>
              <a:rPr lang="tr-TR"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Oyun ve Eğlence</a:t>
            </a:r>
            <a:r>
              <a:rPr lang="en-US"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 </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İ</a:t>
            </a:r>
            <a:r>
              <a:rPr lang="tr-TR" sz="2800" dirty="0" err="1">
                <a:latin typeface="Open Sans" panose="020B0606030504020204" pitchFamily="34" charset="0"/>
                <a:ea typeface="Open Sans" panose="020B0606030504020204" pitchFamily="34" charset="0"/>
                <a:cs typeface="Open Sans" panose="020B0606030504020204" pitchFamily="34" charset="0"/>
              </a:rPr>
              <a:t>çerik</a:t>
            </a:r>
            <a:r>
              <a:rPr lang="tr-TR" sz="2800" dirty="0">
                <a:latin typeface="Open Sans" panose="020B0606030504020204" pitchFamily="34" charset="0"/>
                <a:ea typeface="Open Sans" panose="020B0606030504020204" pitchFamily="34" charset="0"/>
                <a:cs typeface="Open Sans" panose="020B0606030504020204" pitchFamily="34" charset="0"/>
              </a:rPr>
              <a:t> oluşturmayı ve genel kullanıcı deneyimini geliştiren çeşitli yenilikçi uygulamaları içerir.</a:t>
            </a:r>
            <a:endPar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04417" y="7706791"/>
            <a:ext cx="43215" cy="1579202"/>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259300" y="76200"/>
            <a:ext cx="923925" cy="952500"/>
            <a:chOff x="0" y="0"/>
            <a:chExt cx="243338" cy="250864"/>
          </a:xfrm>
        </p:grpSpPr>
        <p:sp>
          <p:nvSpPr>
            <p:cNvPr id="6" name="Freeform 6"/>
            <p:cNvSpPr/>
            <p:nvPr/>
          </p:nvSpPr>
          <p:spPr>
            <a:xfrm>
              <a:off x="0" y="0"/>
              <a:ext cx="243338" cy="250864"/>
            </a:xfrm>
            <a:custGeom>
              <a:avLst/>
              <a:gdLst/>
              <a:ahLst/>
              <a:cxnLst/>
              <a:rect l="l" t="t" r="r" b="b"/>
              <a:pathLst>
                <a:path w="243338" h="250864">
                  <a:moveTo>
                    <a:pt x="0" y="0"/>
                  </a:moveTo>
                  <a:lnTo>
                    <a:pt x="243338" y="0"/>
                  </a:lnTo>
                  <a:lnTo>
                    <a:pt x="243338" y="250864"/>
                  </a:lnTo>
                  <a:lnTo>
                    <a:pt x="0" y="250864"/>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43338" cy="28896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259300" y="9277350"/>
            <a:ext cx="933450" cy="93345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521046" y="3449876"/>
            <a:ext cx="402590" cy="402590"/>
            <a:chOff x="0" y="0"/>
            <a:chExt cx="106032" cy="106032"/>
          </a:xfrm>
        </p:grpSpPr>
        <p:sp>
          <p:nvSpPr>
            <p:cNvPr id="12" name="Freeform 12"/>
            <p:cNvSpPr/>
            <p:nvPr/>
          </p:nvSpPr>
          <p:spPr>
            <a:xfrm>
              <a:off x="0" y="0"/>
              <a:ext cx="106032" cy="106032"/>
            </a:xfrm>
            <a:custGeom>
              <a:avLst/>
              <a:gdLst/>
              <a:ahLst/>
              <a:cxnLst/>
              <a:rect l="l" t="t" r="r" b="b"/>
              <a:pathLst>
                <a:path w="106032" h="106032">
                  <a:moveTo>
                    <a:pt x="0" y="0"/>
                  </a:moveTo>
                  <a:lnTo>
                    <a:pt x="106032" y="0"/>
                  </a:lnTo>
                  <a:lnTo>
                    <a:pt x="106032" y="106032"/>
                  </a:lnTo>
                  <a:lnTo>
                    <a:pt x="0" y="106032"/>
                  </a:lnTo>
                  <a:close/>
                </a:path>
              </a:pathLst>
            </a:custGeom>
            <a:gradFill rotWithShape="1">
              <a:gsLst>
                <a:gs pos="0">
                  <a:srgbClr val="45D0FC">
                    <a:alpha val="100000"/>
                  </a:srgbClr>
                </a:gs>
                <a:gs pos="100000">
                  <a:srgbClr val="085DA0">
                    <a:alpha val="100000"/>
                  </a:srgbClr>
                </a:gs>
              </a:gsLst>
              <a:lin ang="2700000"/>
            </a:gradFill>
          </p:spPr>
        </p:sp>
        <p:sp>
          <p:nvSpPr>
            <p:cNvPr id="13" name="TextBox 13"/>
            <p:cNvSpPr txBox="1"/>
            <p:nvPr/>
          </p:nvSpPr>
          <p:spPr>
            <a:xfrm>
              <a:off x="0" y="-38100"/>
              <a:ext cx="106032" cy="14413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327241" y="1510826"/>
            <a:ext cx="8540311" cy="720726"/>
          </a:xfrm>
          <a:prstGeom prst="rect">
            <a:avLst/>
          </a:prstGeom>
        </p:spPr>
        <p:txBody>
          <a:bodyPr lIns="0" tIns="0" rIns="0" bIns="0" rtlCol="0" anchor="t">
            <a:spAutoFit/>
          </a:bodyPr>
          <a:lstStyle/>
          <a:p>
            <a:pPr algn="l">
              <a:lnSpc>
                <a:spcPts val="5500"/>
              </a:lnSpc>
            </a:pPr>
            <a:r>
              <a:rPr lang="tr-TR" sz="5000" b="1" dirty="0">
                <a:solidFill>
                  <a:srgbClr val="1F4FA1"/>
                </a:solidFill>
                <a:latin typeface="Open Sans Bold"/>
                <a:ea typeface="Open Sans Bold"/>
                <a:cs typeface="Open Sans Bold"/>
                <a:sym typeface="Open Sans Bold"/>
              </a:rPr>
              <a:t>Y</a:t>
            </a:r>
            <a:r>
              <a:rPr lang="en-US" sz="5000" b="1" dirty="0">
                <a:solidFill>
                  <a:srgbClr val="1F4FA1"/>
                </a:solidFill>
                <a:latin typeface="Open Sans Bold"/>
                <a:ea typeface="Open Sans Bold"/>
                <a:cs typeface="Open Sans Bold"/>
                <a:sym typeface="Open Sans Bold"/>
              </a:rPr>
              <a:t>apay </a:t>
            </a:r>
            <a:r>
              <a:rPr lang="tr-TR" sz="5000" b="1" dirty="0">
                <a:solidFill>
                  <a:srgbClr val="1F4FA1"/>
                </a:solidFill>
                <a:latin typeface="Open Sans Bold"/>
                <a:ea typeface="Open Sans Bold"/>
                <a:cs typeface="Open Sans Bold"/>
                <a:sym typeface="Open Sans Bold"/>
              </a:rPr>
              <a:t>Z</a:t>
            </a:r>
            <a:r>
              <a:rPr lang="en-US" sz="5000" b="1" dirty="0">
                <a:solidFill>
                  <a:srgbClr val="1F4FA1"/>
                </a:solidFill>
                <a:latin typeface="Open Sans Bold"/>
                <a:ea typeface="Open Sans Bold"/>
                <a:cs typeface="Open Sans Bold"/>
                <a:sym typeface="Open Sans Bold"/>
              </a:rPr>
              <a:t>eka</a:t>
            </a:r>
            <a:r>
              <a:rPr lang="tr-TR" sz="5000" b="1" dirty="0">
                <a:solidFill>
                  <a:srgbClr val="1F4FA1"/>
                </a:solidFill>
                <a:latin typeface="Open Sans Bold"/>
                <a:ea typeface="Open Sans Bold"/>
                <a:cs typeface="Open Sans Bold"/>
                <a:sym typeface="Open Sans Bold"/>
              </a:rPr>
              <a:t> Ne Yapabilir?</a:t>
            </a:r>
            <a:endParaRPr lang="en-US" sz="5000" b="1" dirty="0">
              <a:solidFill>
                <a:srgbClr val="1F4FA1"/>
              </a:solidFill>
              <a:latin typeface="Open Sans Bold"/>
              <a:ea typeface="Open Sans Bold"/>
              <a:cs typeface="Open Sans Bold"/>
              <a:sym typeface="Open Sans Bold"/>
            </a:endParaRPr>
          </a:p>
        </p:txBody>
      </p:sp>
      <p:sp>
        <p:nvSpPr>
          <p:cNvPr id="15" name="TextBox 15"/>
          <p:cNvSpPr txBox="1"/>
          <p:nvPr/>
        </p:nvSpPr>
        <p:spPr>
          <a:xfrm>
            <a:off x="2327241" y="3335576"/>
            <a:ext cx="12516428" cy="967894"/>
          </a:xfrm>
          <a:prstGeom prst="rect">
            <a:avLst/>
          </a:prstGeom>
        </p:spPr>
        <p:txBody>
          <a:bodyPr lIns="0" tIns="0" rIns="0" bIns="0" rtlCol="0" anchor="t">
            <a:spAutoFit/>
          </a:bodyPr>
          <a:lstStyle/>
          <a:p>
            <a:pPr algn="just">
              <a:lnSpc>
                <a:spcPts val="3919"/>
              </a:lnSpc>
              <a:spcBef>
                <a:spcPct val="0"/>
              </a:spcBef>
            </a:pPr>
            <a:r>
              <a:rPr kumimoji="0" lang="tr-TR" altLang="tr-TR" sz="2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Akıl Yürütme ve Sınıflandırma</a:t>
            </a:r>
            <a:r>
              <a:rPr lang="tr-TR" altLang="tr-TR" sz="2800" dirty="0">
                <a:latin typeface="Open Sans" panose="020B0606030504020204" pitchFamily="34" charset="0"/>
                <a:ea typeface="Open Sans" panose="020B0606030504020204" pitchFamily="34" charset="0"/>
                <a:cs typeface="Open Sans" panose="020B0606030504020204" pitchFamily="34" charset="0"/>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Özerk</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akıl</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yürütme</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ontolojiler</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geliştirme</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ve</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problem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çözmeyi</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kapsar</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a:t>
            </a:r>
          </a:p>
        </p:txBody>
      </p:sp>
      <p:grpSp>
        <p:nvGrpSpPr>
          <p:cNvPr id="16" name="Group 16"/>
          <p:cNvGrpSpPr/>
          <p:nvPr/>
        </p:nvGrpSpPr>
        <p:grpSpPr>
          <a:xfrm>
            <a:off x="1482946" y="5169535"/>
            <a:ext cx="410394" cy="402590"/>
            <a:chOff x="0" y="0"/>
            <a:chExt cx="108087" cy="106032"/>
          </a:xfrm>
        </p:grpSpPr>
        <p:sp>
          <p:nvSpPr>
            <p:cNvPr id="17" name="Freeform 17"/>
            <p:cNvSpPr/>
            <p:nvPr/>
          </p:nvSpPr>
          <p:spPr>
            <a:xfrm>
              <a:off x="0" y="0"/>
              <a:ext cx="108087" cy="106032"/>
            </a:xfrm>
            <a:custGeom>
              <a:avLst/>
              <a:gdLst/>
              <a:ahLst/>
              <a:cxnLst/>
              <a:rect l="l" t="t" r="r" b="b"/>
              <a:pathLst>
                <a:path w="108087" h="106032">
                  <a:moveTo>
                    <a:pt x="0" y="0"/>
                  </a:moveTo>
                  <a:lnTo>
                    <a:pt x="108087" y="0"/>
                  </a:lnTo>
                  <a:lnTo>
                    <a:pt x="108087" y="106032"/>
                  </a:lnTo>
                  <a:lnTo>
                    <a:pt x="0" y="106032"/>
                  </a:lnTo>
                  <a:close/>
                </a:path>
              </a:pathLst>
            </a:custGeom>
            <a:gradFill rotWithShape="1">
              <a:gsLst>
                <a:gs pos="0">
                  <a:srgbClr val="45D0FC">
                    <a:alpha val="100000"/>
                  </a:srgbClr>
                </a:gs>
                <a:gs pos="100000">
                  <a:srgbClr val="085DA0">
                    <a:alpha val="100000"/>
                  </a:srgbClr>
                </a:gs>
              </a:gsLst>
              <a:lin ang="2700000"/>
            </a:gradFill>
          </p:spPr>
        </p:sp>
        <p:sp>
          <p:nvSpPr>
            <p:cNvPr id="18" name="TextBox 18"/>
            <p:cNvSpPr txBox="1"/>
            <p:nvPr/>
          </p:nvSpPr>
          <p:spPr>
            <a:xfrm>
              <a:off x="0" y="-38100"/>
              <a:ext cx="108087" cy="144132"/>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304768" y="5055235"/>
            <a:ext cx="12759036" cy="1468031"/>
          </a:xfrm>
          <a:prstGeom prst="rect">
            <a:avLst/>
          </a:prstGeom>
        </p:spPr>
        <p:txBody>
          <a:bodyPr lIns="0" tIns="0" rIns="0" bIns="0" rtlCol="0" anchor="t">
            <a:spAutoFit/>
          </a:bodyPr>
          <a:lstStyle/>
          <a:p>
            <a:pPr algn="just">
              <a:lnSpc>
                <a:spcPts val="3919"/>
              </a:lnSpc>
              <a:spcBef>
                <a:spcPct val="0"/>
              </a:spcBef>
            </a:pPr>
            <a:r>
              <a:rPr lang="en-US" sz="2799" b="1"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Sosyal</a:t>
            </a:r>
            <a:r>
              <a:rPr lang="en-US"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 </a:t>
            </a:r>
            <a:r>
              <a:rPr lang="en-US" sz="2799" b="1"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Etkileşim</a:t>
            </a:r>
            <a:r>
              <a:rPr lang="en-US"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B</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irden</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fazla</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yapay</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zeka</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aracısı</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arasında</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veya</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insan</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ve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yapay</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zeka</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arasında</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etkileşimi</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kolaylaştıran</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ve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geliştiren</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çoklu</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aracı</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sistemleri</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kapsar</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a:t>
            </a:r>
          </a:p>
        </p:txBody>
      </p:sp>
      <p:grpSp>
        <p:nvGrpSpPr>
          <p:cNvPr id="20" name="Group 20"/>
          <p:cNvGrpSpPr/>
          <p:nvPr/>
        </p:nvGrpSpPr>
        <p:grpSpPr>
          <a:xfrm>
            <a:off x="1521046" y="7255510"/>
            <a:ext cx="402590" cy="402590"/>
            <a:chOff x="0" y="0"/>
            <a:chExt cx="106032" cy="106032"/>
          </a:xfrm>
        </p:grpSpPr>
        <p:sp>
          <p:nvSpPr>
            <p:cNvPr id="21" name="Freeform 21"/>
            <p:cNvSpPr/>
            <p:nvPr/>
          </p:nvSpPr>
          <p:spPr>
            <a:xfrm>
              <a:off x="0" y="0"/>
              <a:ext cx="106032" cy="106032"/>
            </a:xfrm>
            <a:custGeom>
              <a:avLst/>
              <a:gdLst/>
              <a:ahLst/>
              <a:cxnLst/>
              <a:rect l="l" t="t" r="r" b="b"/>
              <a:pathLst>
                <a:path w="106032" h="106032">
                  <a:moveTo>
                    <a:pt x="0" y="0"/>
                  </a:moveTo>
                  <a:lnTo>
                    <a:pt x="106032" y="0"/>
                  </a:lnTo>
                  <a:lnTo>
                    <a:pt x="106032" y="106032"/>
                  </a:lnTo>
                  <a:lnTo>
                    <a:pt x="0" y="106032"/>
                  </a:lnTo>
                  <a:close/>
                </a:path>
              </a:pathLst>
            </a:custGeom>
            <a:gradFill rotWithShape="1">
              <a:gsLst>
                <a:gs pos="0">
                  <a:srgbClr val="45D0FC">
                    <a:alpha val="100000"/>
                  </a:srgbClr>
                </a:gs>
                <a:gs pos="100000">
                  <a:srgbClr val="085DA0">
                    <a:alpha val="100000"/>
                  </a:srgbClr>
                </a:gs>
              </a:gsLst>
              <a:lin ang="2700000"/>
            </a:gradFill>
          </p:spPr>
        </p:sp>
        <p:sp>
          <p:nvSpPr>
            <p:cNvPr id="22" name="TextBox 22"/>
            <p:cNvSpPr txBox="1"/>
            <p:nvPr/>
          </p:nvSpPr>
          <p:spPr>
            <a:xfrm>
              <a:off x="0" y="-38100"/>
              <a:ext cx="106032" cy="144132"/>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327241" y="7062469"/>
            <a:ext cx="12516428" cy="976631"/>
          </a:xfrm>
          <a:prstGeom prst="rect">
            <a:avLst/>
          </a:prstGeom>
        </p:spPr>
        <p:txBody>
          <a:bodyPr lIns="0" tIns="0" rIns="0" bIns="0" rtlCol="0" anchor="t">
            <a:spAutoFit/>
          </a:bodyPr>
          <a:lstStyle/>
          <a:p>
            <a:pPr algn="just">
              <a:lnSpc>
                <a:spcPts val="3919"/>
              </a:lnSpc>
              <a:spcBef>
                <a:spcPct val="0"/>
              </a:spcBef>
            </a:pPr>
            <a:r>
              <a:rPr lang="en-US" sz="2799" b="1"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Çevresel</a:t>
            </a:r>
            <a:r>
              <a:rPr lang="en-US"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 </a:t>
            </a:r>
            <a:r>
              <a:rPr lang="en-US" sz="2799" b="1"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Etkileşim</a:t>
            </a:r>
            <a:r>
              <a:rPr lang="en-US" sz="2799" b="1"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 :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Bold"/>
              </a:rPr>
              <a:t>K</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onumlandırma</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haritalama</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ve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navigasyon</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ile</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hareket</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yollarını</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ve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güzergâhlarını</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planlama</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süreçlerini</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799" dirty="0" err="1">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kapsar</a:t>
            </a:r>
            <a:r>
              <a:rPr lang="en-US" sz="2799" dirty="0">
                <a:solidFill>
                  <a:srgbClr val="1F2020"/>
                </a:solidFill>
                <a:latin typeface="Open Sans" panose="020B0606030504020204" pitchFamily="34" charset="0"/>
                <a:ea typeface="Open Sans" panose="020B0606030504020204" pitchFamily="34" charset="0"/>
                <a:cs typeface="Open Sans" panose="020B0606030504020204" pitchFamily="34" charset="0"/>
                <a:sym typeface="Open Sans"/>
              </a:rPr>
              <a:t>.</a:t>
            </a:r>
          </a:p>
        </p:txBody>
      </p:sp>
      <p:sp>
        <p:nvSpPr>
          <p:cNvPr id="24" name="Freeform 24"/>
          <p:cNvSpPr/>
          <p:nvPr/>
        </p:nvSpPr>
        <p:spPr>
          <a:xfrm>
            <a:off x="11049000" y="506144"/>
            <a:ext cx="1609472" cy="1470655"/>
          </a:xfrm>
          <a:custGeom>
            <a:avLst/>
            <a:gdLst/>
            <a:ahLst/>
            <a:cxnLst/>
            <a:rect l="l" t="t" r="r" b="b"/>
            <a:pathLst>
              <a:path w="1609472" h="1470655">
                <a:moveTo>
                  <a:pt x="0" y="0"/>
                </a:moveTo>
                <a:lnTo>
                  <a:pt x="1609472" y="0"/>
                </a:lnTo>
                <a:lnTo>
                  <a:pt x="1609472" y="1470655"/>
                </a:lnTo>
                <a:lnTo>
                  <a:pt x="0" y="1470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78400" y="7479855"/>
            <a:ext cx="47625" cy="1740345"/>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187862" y="66675"/>
            <a:ext cx="1028700" cy="1028700"/>
            <a:chOff x="0" y="0"/>
            <a:chExt cx="270933" cy="270933"/>
          </a:xfrm>
        </p:grpSpPr>
        <p:sp>
          <p:nvSpPr>
            <p:cNvPr id="6" name="Freeform 6"/>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187862" y="9210675"/>
            <a:ext cx="1028700" cy="102870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7162800" y="7200900"/>
            <a:ext cx="1845291" cy="2608185"/>
          </a:xfrm>
          <a:custGeom>
            <a:avLst/>
            <a:gdLst/>
            <a:ahLst/>
            <a:cxnLst/>
            <a:rect l="l" t="t" r="r" b="b"/>
            <a:pathLst>
              <a:path w="1845291" h="2608185">
                <a:moveTo>
                  <a:pt x="0" y="0"/>
                </a:moveTo>
                <a:lnTo>
                  <a:pt x="1845291" y="0"/>
                </a:lnTo>
                <a:lnTo>
                  <a:pt x="1845291" y="2608185"/>
                </a:lnTo>
                <a:lnTo>
                  <a:pt x="0" y="2608185"/>
                </a:lnTo>
                <a:lnTo>
                  <a:pt x="0" y="0"/>
                </a:lnTo>
                <a:close/>
              </a:path>
            </a:pathLst>
          </a:custGeom>
          <a:blipFill>
            <a:blip r:embed="rId2"/>
            <a:stretch>
              <a:fillRect/>
            </a:stretch>
          </a:blipFill>
        </p:spPr>
      </p:sp>
      <p:sp>
        <p:nvSpPr>
          <p:cNvPr id="12" name="TextBox 12"/>
          <p:cNvSpPr txBox="1"/>
          <p:nvPr/>
        </p:nvSpPr>
        <p:spPr>
          <a:xfrm>
            <a:off x="3000268" y="1076325"/>
            <a:ext cx="11241846" cy="1282402"/>
          </a:xfrm>
          <a:prstGeom prst="rect">
            <a:avLst/>
          </a:prstGeom>
        </p:spPr>
        <p:txBody>
          <a:bodyPr lIns="0" tIns="0" rIns="0" bIns="0" rtlCol="0" anchor="t">
            <a:spAutoFit/>
          </a:bodyPr>
          <a:lstStyle/>
          <a:p>
            <a:pPr algn="l">
              <a:lnSpc>
                <a:spcPts val="4950"/>
              </a:lnSpc>
            </a:pPr>
            <a:r>
              <a:rPr lang="tr-TR" sz="4500" b="1" dirty="0">
                <a:solidFill>
                  <a:srgbClr val="1F4FA1"/>
                </a:solidFill>
                <a:latin typeface="Open Sans Bold"/>
                <a:ea typeface="Open Sans Bold"/>
                <a:cs typeface="Open Sans Bold"/>
                <a:sym typeface="Open Sans Bold"/>
              </a:rPr>
              <a:t>Hayatın Her Yerinde Yapay Zeka</a:t>
            </a:r>
            <a:endParaRPr lang="en-US" sz="4500" b="1" dirty="0">
              <a:solidFill>
                <a:srgbClr val="1F4FA1"/>
              </a:solidFill>
              <a:latin typeface="Open Sans Bold"/>
              <a:ea typeface="Open Sans Bold"/>
              <a:cs typeface="Open Sans Bold"/>
              <a:sym typeface="Open Sans Bold"/>
            </a:endParaRPr>
          </a:p>
          <a:p>
            <a:pPr algn="l">
              <a:lnSpc>
                <a:spcPts val="4950"/>
              </a:lnSpc>
            </a:pPr>
            <a:endParaRPr lang="en-US" sz="4500" b="1" dirty="0">
              <a:solidFill>
                <a:srgbClr val="1F4FA1"/>
              </a:solidFill>
              <a:latin typeface="Open Sans Bold"/>
              <a:ea typeface="Open Sans Bold"/>
              <a:cs typeface="Open Sans Bold"/>
              <a:sym typeface="Open Sans Bold"/>
            </a:endParaRPr>
          </a:p>
        </p:txBody>
      </p:sp>
      <p:sp>
        <p:nvSpPr>
          <p:cNvPr id="13" name="TextBox 13"/>
          <p:cNvSpPr txBox="1"/>
          <p:nvPr/>
        </p:nvSpPr>
        <p:spPr>
          <a:xfrm>
            <a:off x="1465713" y="2815379"/>
            <a:ext cx="7155478" cy="3635375"/>
          </a:xfrm>
          <a:prstGeom prst="rect">
            <a:avLst/>
          </a:prstGeom>
        </p:spPr>
        <p:txBody>
          <a:bodyPr lIns="0" tIns="0" rIns="0" bIns="0" rtlCol="0" anchor="t">
            <a:spAutoFit/>
          </a:bodyPr>
          <a:lstStyle/>
          <a:p>
            <a:pPr marL="539749" lvl="1" indent="-269875" algn="just">
              <a:lnSpc>
                <a:spcPts val="4149"/>
              </a:lnSpc>
              <a:buFont typeface="Arial"/>
              <a:buChar char="•"/>
            </a:pPr>
            <a:r>
              <a:rPr lang="en-US" sz="2499" dirty="0" err="1">
                <a:solidFill>
                  <a:srgbClr val="000000"/>
                </a:solidFill>
                <a:latin typeface="Open Sans"/>
                <a:ea typeface="Open Sans"/>
                <a:cs typeface="Open Sans"/>
                <a:sym typeface="Open Sans"/>
              </a:rPr>
              <a:t>Çevrimiçi</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Alışveriş</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ve</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Reklam</a:t>
            </a:r>
            <a:endParaRPr lang="en-US" sz="2499" dirty="0">
              <a:solidFill>
                <a:srgbClr val="000000"/>
              </a:solidFill>
              <a:latin typeface="Open Sans"/>
              <a:ea typeface="Open Sans"/>
              <a:cs typeface="Open Sans"/>
              <a:sym typeface="Open Sans"/>
            </a:endParaRPr>
          </a:p>
          <a:p>
            <a:pPr marL="539749" lvl="1" indent="-269875" algn="just">
              <a:lnSpc>
                <a:spcPts val="4149"/>
              </a:lnSpc>
              <a:buFont typeface="Arial"/>
              <a:buChar char="•"/>
            </a:pPr>
            <a:r>
              <a:rPr lang="en-US" sz="2499" dirty="0" err="1">
                <a:solidFill>
                  <a:srgbClr val="000000"/>
                </a:solidFill>
                <a:latin typeface="Open Sans"/>
                <a:ea typeface="Open Sans"/>
                <a:cs typeface="Open Sans"/>
                <a:sym typeface="Open Sans"/>
              </a:rPr>
              <a:t>Çevrimiçi</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Aramalar</a:t>
            </a:r>
            <a:endParaRPr lang="en-US" sz="2499" dirty="0">
              <a:solidFill>
                <a:srgbClr val="000000"/>
              </a:solidFill>
              <a:latin typeface="Open Sans"/>
              <a:ea typeface="Open Sans"/>
              <a:cs typeface="Open Sans"/>
              <a:sym typeface="Open Sans"/>
            </a:endParaRPr>
          </a:p>
          <a:p>
            <a:pPr marL="539749" lvl="1" indent="-269875" algn="just">
              <a:lnSpc>
                <a:spcPts val="4149"/>
              </a:lnSpc>
              <a:buFont typeface="Arial"/>
              <a:buChar char="•"/>
            </a:pPr>
            <a:r>
              <a:rPr lang="en-US" sz="2499" dirty="0" err="1">
                <a:solidFill>
                  <a:srgbClr val="000000"/>
                </a:solidFill>
                <a:latin typeface="Open Sans"/>
                <a:ea typeface="Open Sans"/>
                <a:cs typeface="Open Sans"/>
                <a:sym typeface="Open Sans"/>
              </a:rPr>
              <a:t>Kişisel</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Dijital</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Asistanlar</a:t>
            </a:r>
            <a:endParaRPr lang="en-US" sz="2499" dirty="0">
              <a:solidFill>
                <a:srgbClr val="000000"/>
              </a:solidFill>
              <a:latin typeface="Open Sans"/>
              <a:ea typeface="Open Sans"/>
              <a:cs typeface="Open Sans"/>
              <a:sym typeface="Open Sans"/>
            </a:endParaRPr>
          </a:p>
          <a:p>
            <a:pPr marL="539749" lvl="1" indent="-269875" algn="just">
              <a:lnSpc>
                <a:spcPts val="4149"/>
              </a:lnSpc>
              <a:buFont typeface="Arial"/>
              <a:buChar char="•"/>
            </a:pPr>
            <a:r>
              <a:rPr lang="en-US" sz="2499" dirty="0" err="1">
                <a:solidFill>
                  <a:srgbClr val="000000"/>
                </a:solidFill>
                <a:latin typeface="Open Sans"/>
                <a:ea typeface="Open Sans"/>
                <a:cs typeface="Open Sans"/>
                <a:sym typeface="Open Sans"/>
              </a:rPr>
              <a:t>Otomatik</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Çeviri</a:t>
            </a:r>
            <a:endParaRPr lang="en-US" sz="2499" dirty="0">
              <a:solidFill>
                <a:srgbClr val="000000"/>
              </a:solidFill>
              <a:latin typeface="Open Sans"/>
              <a:ea typeface="Open Sans"/>
              <a:cs typeface="Open Sans"/>
              <a:sym typeface="Open Sans"/>
            </a:endParaRPr>
          </a:p>
          <a:p>
            <a:pPr marL="539749" lvl="1" indent="-269875" algn="just">
              <a:lnSpc>
                <a:spcPts val="4149"/>
              </a:lnSpc>
              <a:buFont typeface="Arial"/>
              <a:buChar char="•"/>
            </a:pPr>
            <a:r>
              <a:rPr lang="en-US" sz="2499" dirty="0" err="1">
                <a:solidFill>
                  <a:srgbClr val="000000"/>
                </a:solidFill>
                <a:latin typeface="Open Sans"/>
                <a:ea typeface="Open Sans"/>
                <a:cs typeface="Open Sans"/>
                <a:sym typeface="Open Sans"/>
              </a:rPr>
              <a:t>Akıllı</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Evler</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Şehirler</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ve</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Altyapı</a:t>
            </a:r>
            <a:endParaRPr lang="en-US" sz="2499" dirty="0">
              <a:solidFill>
                <a:srgbClr val="000000"/>
              </a:solidFill>
              <a:latin typeface="Open Sans"/>
              <a:ea typeface="Open Sans"/>
              <a:cs typeface="Open Sans"/>
              <a:sym typeface="Open Sans"/>
            </a:endParaRPr>
          </a:p>
          <a:p>
            <a:pPr marL="539749" lvl="1" indent="-269875" algn="just">
              <a:lnSpc>
                <a:spcPts val="4149"/>
              </a:lnSpc>
              <a:buFont typeface="Arial"/>
              <a:buChar char="•"/>
            </a:pPr>
            <a:r>
              <a:rPr lang="en-US" sz="2499" dirty="0" err="1">
                <a:solidFill>
                  <a:srgbClr val="000000"/>
                </a:solidFill>
                <a:latin typeface="Open Sans"/>
                <a:ea typeface="Open Sans"/>
                <a:cs typeface="Open Sans"/>
                <a:sym typeface="Open Sans"/>
              </a:rPr>
              <a:t>Araçlar</a:t>
            </a:r>
            <a:endParaRPr lang="en-US" sz="2499" dirty="0">
              <a:solidFill>
                <a:srgbClr val="000000"/>
              </a:solidFill>
              <a:latin typeface="Open Sans"/>
              <a:ea typeface="Open Sans"/>
              <a:cs typeface="Open Sans"/>
              <a:sym typeface="Open Sans"/>
            </a:endParaRPr>
          </a:p>
          <a:p>
            <a:pPr marL="539749" lvl="1" indent="-269875" algn="just">
              <a:lnSpc>
                <a:spcPts val="4149"/>
              </a:lnSpc>
              <a:buFont typeface="Arial"/>
              <a:buChar char="•"/>
            </a:pPr>
            <a:r>
              <a:rPr lang="en-US" sz="2499" dirty="0" err="1">
                <a:solidFill>
                  <a:srgbClr val="000000"/>
                </a:solidFill>
                <a:latin typeface="Open Sans"/>
                <a:ea typeface="Open Sans"/>
                <a:cs typeface="Open Sans"/>
                <a:sym typeface="Open Sans"/>
              </a:rPr>
              <a:t>Siber</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Güvenlik</a:t>
            </a:r>
            <a:endParaRPr lang="en-US" sz="2499" u="none" strike="noStrike" dirty="0">
              <a:solidFill>
                <a:srgbClr val="000000"/>
              </a:solidFill>
              <a:latin typeface="Open Sans"/>
              <a:ea typeface="Open Sans"/>
              <a:cs typeface="Open Sans"/>
              <a:sym typeface="Open Sans"/>
            </a:endParaRPr>
          </a:p>
        </p:txBody>
      </p:sp>
      <p:sp>
        <p:nvSpPr>
          <p:cNvPr id="14" name="TextBox 14"/>
          <p:cNvSpPr txBox="1"/>
          <p:nvPr/>
        </p:nvSpPr>
        <p:spPr>
          <a:xfrm>
            <a:off x="10032384" y="2815379"/>
            <a:ext cx="7155478" cy="3631763"/>
          </a:xfrm>
          <a:prstGeom prst="rect">
            <a:avLst/>
          </a:prstGeom>
        </p:spPr>
        <p:txBody>
          <a:bodyPr lIns="0" tIns="0" rIns="0" bIns="0" rtlCol="0" anchor="t">
            <a:spAutoFit/>
          </a:bodyPr>
          <a:lstStyle/>
          <a:p>
            <a:pPr marL="539746" lvl="1" indent="-269873" algn="just">
              <a:lnSpc>
                <a:spcPts val="4149"/>
              </a:lnSpc>
              <a:buFont typeface="Arial"/>
              <a:buChar char="•"/>
            </a:pPr>
            <a:r>
              <a:rPr lang="en-US" sz="2499" dirty="0">
                <a:solidFill>
                  <a:srgbClr val="000000"/>
                </a:solidFill>
                <a:latin typeface="Open Sans"/>
                <a:ea typeface="Open Sans"/>
                <a:cs typeface="Open Sans"/>
                <a:sym typeface="Open Sans"/>
              </a:rPr>
              <a:t>COVID-19 </a:t>
            </a:r>
            <a:r>
              <a:rPr lang="en-US" sz="2499" dirty="0" err="1">
                <a:solidFill>
                  <a:srgbClr val="000000"/>
                </a:solidFill>
                <a:latin typeface="Open Sans"/>
                <a:ea typeface="Open Sans"/>
                <a:cs typeface="Open Sans"/>
                <a:sym typeface="Open Sans"/>
              </a:rPr>
              <a:t>ile</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Mücadele</a:t>
            </a:r>
            <a:endParaRPr lang="en-US" sz="2499" dirty="0">
              <a:solidFill>
                <a:srgbClr val="000000"/>
              </a:solidFill>
              <a:latin typeface="Open Sans"/>
              <a:ea typeface="Open Sans"/>
              <a:cs typeface="Open Sans"/>
              <a:sym typeface="Open Sans"/>
            </a:endParaRPr>
          </a:p>
          <a:p>
            <a:pPr marL="539746" lvl="1" indent="-269873" algn="just">
              <a:lnSpc>
                <a:spcPts val="4149"/>
              </a:lnSpc>
              <a:buFont typeface="Arial"/>
              <a:buChar char="•"/>
            </a:pPr>
            <a:r>
              <a:rPr lang="en-US" sz="2499" dirty="0" err="1">
                <a:solidFill>
                  <a:srgbClr val="000000"/>
                </a:solidFill>
                <a:latin typeface="Open Sans"/>
                <a:ea typeface="Open Sans"/>
                <a:cs typeface="Open Sans"/>
                <a:sym typeface="Open Sans"/>
              </a:rPr>
              <a:t>Yanlış</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Bilgilendirmeyle</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Savaşım</a:t>
            </a:r>
            <a:endParaRPr lang="en-US" sz="2499" dirty="0">
              <a:solidFill>
                <a:srgbClr val="000000"/>
              </a:solidFill>
              <a:latin typeface="Open Sans"/>
              <a:ea typeface="Open Sans"/>
              <a:cs typeface="Open Sans"/>
              <a:sym typeface="Open Sans"/>
            </a:endParaRPr>
          </a:p>
          <a:p>
            <a:pPr marL="539746" lvl="1" indent="-269873" algn="just">
              <a:lnSpc>
                <a:spcPts val="4149"/>
              </a:lnSpc>
              <a:buFont typeface="Arial"/>
              <a:buChar char="•"/>
            </a:pPr>
            <a:r>
              <a:rPr lang="en-US" sz="2499" dirty="0" err="1">
                <a:solidFill>
                  <a:srgbClr val="000000"/>
                </a:solidFill>
                <a:latin typeface="Open Sans"/>
                <a:ea typeface="Open Sans"/>
                <a:cs typeface="Open Sans"/>
                <a:sym typeface="Open Sans"/>
              </a:rPr>
              <a:t>Sağlık</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Hizmetleri</a:t>
            </a:r>
            <a:endParaRPr lang="en-US" sz="2499" dirty="0">
              <a:solidFill>
                <a:srgbClr val="000000"/>
              </a:solidFill>
              <a:latin typeface="Open Sans"/>
              <a:ea typeface="Open Sans"/>
              <a:cs typeface="Open Sans"/>
              <a:sym typeface="Open Sans"/>
            </a:endParaRPr>
          </a:p>
          <a:p>
            <a:pPr marL="539746" lvl="1" indent="-269873" algn="just">
              <a:lnSpc>
                <a:spcPts val="4149"/>
              </a:lnSpc>
              <a:buFont typeface="Arial"/>
              <a:buChar char="•"/>
            </a:pPr>
            <a:r>
              <a:rPr lang="en-US" sz="2499" dirty="0" err="1">
                <a:solidFill>
                  <a:srgbClr val="000000"/>
                </a:solidFill>
                <a:latin typeface="Open Sans"/>
                <a:ea typeface="Open Sans"/>
                <a:cs typeface="Open Sans"/>
                <a:sym typeface="Open Sans"/>
              </a:rPr>
              <a:t>İmalat</a:t>
            </a:r>
            <a:endParaRPr lang="en-US" sz="2499" dirty="0">
              <a:solidFill>
                <a:srgbClr val="000000"/>
              </a:solidFill>
              <a:latin typeface="Open Sans"/>
              <a:ea typeface="Open Sans"/>
              <a:cs typeface="Open Sans"/>
              <a:sym typeface="Open Sans"/>
            </a:endParaRPr>
          </a:p>
          <a:p>
            <a:pPr marL="539746" lvl="1" indent="-269873" algn="just">
              <a:lnSpc>
                <a:spcPts val="4149"/>
              </a:lnSpc>
              <a:buFont typeface="Arial"/>
              <a:buChar char="•"/>
            </a:pPr>
            <a:r>
              <a:rPr lang="en-US" sz="2499" dirty="0" err="1">
                <a:solidFill>
                  <a:srgbClr val="000000"/>
                </a:solidFill>
                <a:latin typeface="Open Sans"/>
                <a:ea typeface="Open Sans"/>
                <a:cs typeface="Open Sans"/>
                <a:sym typeface="Open Sans"/>
              </a:rPr>
              <a:t>Ulaşım</a:t>
            </a:r>
            <a:endParaRPr lang="en-US" sz="2499" dirty="0">
              <a:solidFill>
                <a:srgbClr val="000000"/>
              </a:solidFill>
              <a:latin typeface="Open Sans"/>
              <a:ea typeface="Open Sans"/>
              <a:cs typeface="Open Sans"/>
              <a:sym typeface="Open Sans"/>
            </a:endParaRPr>
          </a:p>
          <a:p>
            <a:pPr marL="539746" lvl="1" indent="-269873" algn="just">
              <a:lnSpc>
                <a:spcPts val="4149"/>
              </a:lnSpc>
              <a:buFont typeface="Arial"/>
              <a:buChar char="•"/>
            </a:pPr>
            <a:r>
              <a:rPr lang="en-US" sz="2499" dirty="0" err="1">
                <a:solidFill>
                  <a:srgbClr val="000000"/>
                </a:solidFill>
                <a:latin typeface="Open Sans"/>
                <a:ea typeface="Open Sans"/>
                <a:cs typeface="Open Sans"/>
                <a:sym typeface="Open Sans"/>
              </a:rPr>
              <a:t>Tarım</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ve</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Gıda</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Tedariki</a:t>
            </a:r>
            <a:endParaRPr lang="en-US" sz="2499" dirty="0">
              <a:solidFill>
                <a:srgbClr val="000000"/>
              </a:solidFill>
              <a:latin typeface="Open Sans"/>
              <a:ea typeface="Open Sans"/>
              <a:cs typeface="Open Sans"/>
              <a:sym typeface="Open Sans"/>
            </a:endParaRPr>
          </a:p>
          <a:p>
            <a:pPr marL="539746" lvl="1" indent="-269873" algn="just">
              <a:lnSpc>
                <a:spcPts val="4149"/>
              </a:lnSpc>
              <a:buFont typeface="Arial"/>
              <a:buChar char="•"/>
            </a:pPr>
            <a:r>
              <a:rPr lang="en-US" sz="2499" dirty="0">
                <a:solidFill>
                  <a:srgbClr val="000000"/>
                </a:solidFill>
                <a:latin typeface="Open Sans"/>
                <a:ea typeface="Open Sans"/>
                <a:cs typeface="Open Sans"/>
                <a:sym typeface="Open Sans"/>
              </a:rPr>
              <a:t>Kamu </a:t>
            </a:r>
            <a:r>
              <a:rPr lang="en-US" sz="2499" dirty="0" err="1">
                <a:solidFill>
                  <a:srgbClr val="000000"/>
                </a:solidFill>
                <a:latin typeface="Open Sans"/>
                <a:ea typeface="Open Sans"/>
                <a:cs typeface="Open Sans"/>
                <a:sym typeface="Open Sans"/>
              </a:rPr>
              <a:t>Yönetimi</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ve</a:t>
            </a:r>
            <a:r>
              <a:rPr lang="en-US" sz="2499" dirty="0">
                <a:solidFill>
                  <a:srgbClr val="000000"/>
                </a:solidFill>
                <a:latin typeface="Open Sans"/>
                <a:ea typeface="Open Sans"/>
                <a:cs typeface="Open Sans"/>
                <a:sym typeface="Open Sans"/>
              </a:rPr>
              <a:t> </a:t>
            </a:r>
            <a:r>
              <a:rPr lang="en-US" sz="2499" dirty="0" err="1">
                <a:solidFill>
                  <a:srgbClr val="000000"/>
                </a:solidFill>
                <a:latin typeface="Open Sans"/>
                <a:ea typeface="Open Sans"/>
                <a:cs typeface="Open Sans"/>
                <a:sym typeface="Open Sans"/>
              </a:rPr>
              <a:t>Hizmetleri</a:t>
            </a:r>
            <a:endParaRPr lang="en-US" sz="2499" dirty="0">
              <a:solidFill>
                <a:srgbClr val="00000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59154" y="7956712"/>
            <a:ext cx="39599" cy="1447043"/>
            <a:chOff x="0" y="0"/>
            <a:chExt cx="12543" cy="458362"/>
          </a:xfrm>
        </p:grpSpPr>
        <p:sp>
          <p:nvSpPr>
            <p:cNvPr id="3" name="Freeform 3"/>
            <p:cNvSpPr/>
            <p:nvPr/>
          </p:nvSpPr>
          <p:spPr>
            <a:xfrm>
              <a:off x="0" y="0"/>
              <a:ext cx="12543" cy="458362"/>
            </a:xfrm>
            <a:custGeom>
              <a:avLst/>
              <a:gdLst/>
              <a:ahLst/>
              <a:cxnLst/>
              <a:rect l="l" t="t" r="r" b="b"/>
              <a:pathLst>
                <a:path w="12543" h="458362">
                  <a:moveTo>
                    <a:pt x="0" y="0"/>
                  </a:moveTo>
                  <a:lnTo>
                    <a:pt x="12543" y="0"/>
                  </a:lnTo>
                  <a:lnTo>
                    <a:pt x="12543" y="458362"/>
                  </a:lnTo>
                  <a:lnTo>
                    <a:pt x="0" y="458362"/>
                  </a:lnTo>
                  <a:close/>
                </a:path>
              </a:pathLst>
            </a:custGeom>
            <a:gradFill rotWithShape="1">
              <a:gsLst>
                <a:gs pos="0">
                  <a:srgbClr val="45D0FC">
                    <a:alpha val="100000"/>
                  </a:srgbClr>
                </a:gs>
                <a:gs pos="100000">
                  <a:srgbClr val="085DA0">
                    <a:alpha val="100000"/>
                  </a:srgbClr>
                </a:gs>
              </a:gsLst>
              <a:lin ang="2700000"/>
            </a:gradFill>
          </p:spPr>
        </p:sp>
        <p:sp>
          <p:nvSpPr>
            <p:cNvPr id="4" name="TextBox 4"/>
            <p:cNvSpPr txBox="1"/>
            <p:nvPr/>
          </p:nvSpPr>
          <p:spPr>
            <a:xfrm>
              <a:off x="0" y="-38100"/>
              <a:ext cx="12543" cy="496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52075" y="104775"/>
            <a:ext cx="835620" cy="780519"/>
            <a:chOff x="0" y="0"/>
            <a:chExt cx="220081" cy="205569"/>
          </a:xfrm>
        </p:grpSpPr>
        <p:sp>
          <p:nvSpPr>
            <p:cNvPr id="6" name="Freeform 6"/>
            <p:cNvSpPr/>
            <p:nvPr/>
          </p:nvSpPr>
          <p:spPr>
            <a:xfrm>
              <a:off x="0" y="0"/>
              <a:ext cx="220081" cy="205569"/>
            </a:xfrm>
            <a:custGeom>
              <a:avLst/>
              <a:gdLst/>
              <a:ahLst/>
              <a:cxnLst/>
              <a:rect l="l" t="t" r="r" b="b"/>
              <a:pathLst>
                <a:path w="220081" h="205569">
                  <a:moveTo>
                    <a:pt x="0" y="0"/>
                  </a:moveTo>
                  <a:lnTo>
                    <a:pt x="220081" y="0"/>
                  </a:lnTo>
                  <a:lnTo>
                    <a:pt x="220081" y="205569"/>
                  </a:lnTo>
                  <a:lnTo>
                    <a:pt x="0" y="205569"/>
                  </a:lnTo>
                  <a:close/>
                </a:path>
              </a:pathLst>
            </a:custGeom>
            <a:gradFill rotWithShape="1">
              <a:gsLst>
                <a:gs pos="0">
                  <a:srgbClr val="45D0FC">
                    <a:alpha val="100000"/>
                  </a:srgbClr>
                </a:gs>
                <a:gs pos="100000">
                  <a:srgbClr val="085DA0">
                    <a:alpha val="100000"/>
                  </a:srgbClr>
                </a:gs>
              </a:gsLst>
              <a:lin ang="2700000"/>
            </a:gradFill>
          </p:spPr>
        </p:sp>
        <p:sp>
          <p:nvSpPr>
            <p:cNvPr id="7" name="TextBox 7"/>
            <p:cNvSpPr txBox="1"/>
            <p:nvPr/>
          </p:nvSpPr>
          <p:spPr>
            <a:xfrm>
              <a:off x="0" y="-38100"/>
              <a:ext cx="220081" cy="24366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80943" y="9403755"/>
            <a:ext cx="835620" cy="835620"/>
            <a:chOff x="0" y="0"/>
            <a:chExt cx="270933" cy="270933"/>
          </a:xfrm>
        </p:grpSpPr>
        <p:sp>
          <p:nvSpPr>
            <p:cNvPr id="9" name="Freeform 9"/>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gradFill rotWithShape="1">
              <a:gsLst>
                <a:gs pos="0">
                  <a:srgbClr val="45D0FC">
                    <a:alpha val="100000"/>
                  </a:srgbClr>
                </a:gs>
                <a:gs pos="100000">
                  <a:srgbClr val="085DA0">
                    <a:alpha val="100000"/>
                  </a:srgbClr>
                </a:gs>
              </a:gsLst>
              <a:lin ang="2700000"/>
            </a:gradFill>
          </p:spPr>
        </p:sp>
        <p:sp>
          <p:nvSpPr>
            <p:cNvPr id="10" name="TextBox 10"/>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4952345" y="5005029"/>
            <a:ext cx="409883" cy="400133"/>
          </a:xfrm>
          <a:custGeom>
            <a:avLst/>
            <a:gdLst/>
            <a:ahLst/>
            <a:cxnLst/>
            <a:rect l="l" t="t" r="r" b="b"/>
            <a:pathLst>
              <a:path w="409883" h="400133">
                <a:moveTo>
                  <a:pt x="0" y="0"/>
                </a:moveTo>
                <a:lnTo>
                  <a:pt x="409883" y="0"/>
                </a:lnTo>
                <a:lnTo>
                  <a:pt x="409883" y="400133"/>
                </a:lnTo>
                <a:lnTo>
                  <a:pt x="0" y="400133"/>
                </a:lnTo>
                <a:lnTo>
                  <a:pt x="0" y="0"/>
                </a:lnTo>
                <a:close/>
              </a:path>
            </a:pathLst>
          </a:custGeom>
          <a:blipFill>
            <a:blip r:embed="rId3"/>
            <a:stretch>
              <a:fillRect l="-1" r="-1"/>
            </a:stretch>
          </a:blipFill>
        </p:spPr>
      </p:sp>
      <p:grpSp>
        <p:nvGrpSpPr>
          <p:cNvPr id="12" name="Group 12"/>
          <p:cNvGrpSpPr/>
          <p:nvPr/>
        </p:nvGrpSpPr>
        <p:grpSpPr>
          <a:xfrm>
            <a:off x="466792" y="2195438"/>
            <a:ext cx="5880880" cy="4110041"/>
            <a:chOff x="0" y="0"/>
            <a:chExt cx="1194130" cy="872215"/>
          </a:xfrm>
        </p:grpSpPr>
        <p:sp>
          <p:nvSpPr>
            <p:cNvPr id="13" name="Freeform 13"/>
            <p:cNvSpPr/>
            <p:nvPr/>
          </p:nvSpPr>
          <p:spPr>
            <a:xfrm>
              <a:off x="0" y="0"/>
              <a:ext cx="1194130" cy="872215"/>
            </a:xfrm>
            <a:custGeom>
              <a:avLst/>
              <a:gdLst/>
              <a:ahLst/>
              <a:cxnLst/>
              <a:rect l="l" t="t" r="r" b="b"/>
              <a:pathLst>
                <a:path w="1194130" h="872215">
                  <a:moveTo>
                    <a:pt x="597065" y="0"/>
                  </a:moveTo>
                  <a:cubicBezTo>
                    <a:pt x="267315" y="0"/>
                    <a:pt x="0" y="195252"/>
                    <a:pt x="0" y="436108"/>
                  </a:cubicBezTo>
                  <a:cubicBezTo>
                    <a:pt x="0" y="676963"/>
                    <a:pt x="267315" y="872215"/>
                    <a:pt x="597065" y="872215"/>
                  </a:cubicBezTo>
                  <a:cubicBezTo>
                    <a:pt x="926815" y="872215"/>
                    <a:pt x="1194130" y="676963"/>
                    <a:pt x="1194130" y="436108"/>
                  </a:cubicBezTo>
                  <a:cubicBezTo>
                    <a:pt x="1194130" y="195252"/>
                    <a:pt x="926815" y="0"/>
                    <a:pt x="597065" y="0"/>
                  </a:cubicBezTo>
                  <a:close/>
                </a:path>
              </a:pathLst>
            </a:custGeom>
            <a:solidFill>
              <a:srgbClr val="CAEAF8"/>
            </a:solidFill>
            <a:ln w="76200" cap="sq">
              <a:solidFill>
                <a:srgbClr val="0097A7"/>
              </a:solidFill>
              <a:prstDash val="solid"/>
              <a:miter/>
            </a:ln>
          </p:spPr>
        </p:sp>
        <p:sp>
          <p:nvSpPr>
            <p:cNvPr id="14" name="TextBox 14"/>
            <p:cNvSpPr txBox="1"/>
            <p:nvPr/>
          </p:nvSpPr>
          <p:spPr>
            <a:xfrm>
              <a:off x="111950" y="34145"/>
              <a:ext cx="970230" cy="756300"/>
            </a:xfrm>
            <a:prstGeom prst="rect">
              <a:avLst/>
            </a:prstGeom>
          </p:spPr>
          <p:txBody>
            <a:bodyPr lIns="50800" tIns="50800" rIns="50800" bIns="50800" rtlCol="0" anchor="ctr"/>
            <a:lstStyle/>
            <a:p>
              <a:pPr algn="ctr">
                <a:lnSpc>
                  <a:spcPts val="3359"/>
                </a:lnSpc>
              </a:pPr>
              <a:endParaRPr/>
            </a:p>
          </p:txBody>
        </p:sp>
      </p:grpSp>
      <p:sp>
        <p:nvSpPr>
          <p:cNvPr id="15" name="Freeform 15"/>
          <p:cNvSpPr/>
          <p:nvPr/>
        </p:nvSpPr>
        <p:spPr>
          <a:xfrm>
            <a:off x="3970138" y="5063722"/>
            <a:ext cx="836858" cy="775048"/>
          </a:xfrm>
          <a:custGeom>
            <a:avLst/>
            <a:gdLst/>
            <a:ahLst/>
            <a:cxnLst/>
            <a:rect l="l" t="t" r="r" b="b"/>
            <a:pathLst>
              <a:path w="862716" h="668605">
                <a:moveTo>
                  <a:pt x="0" y="0"/>
                </a:moveTo>
                <a:lnTo>
                  <a:pt x="862716" y="0"/>
                </a:lnTo>
                <a:lnTo>
                  <a:pt x="862716" y="668605"/>
                </a:lnTo>
                <a:lnTo>
                  <a:pt x="0" y="668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6" name="Group 16"/>
          <p:cNvGrpSpPr/>
          <p:nvPr/>
        </p:nvGrpSpPr>
        <p:grpSpPr>
          <a:xfrm>
            <a:off x="1018126" y="6305478"/>
            <a:ext cx="5489624" cy="3764547"/>
            <a:chOff x="0" y="0"/>
            <a:chExt cx="1194130" cy="768162"/>
          </a:xfrm>
        </p:grpSpPr>
        <p:sp>
          <p:nvSpPr>
            <p:cNvPr id="17" name="Freeform 17"/>
            <p:cNvSpPr/>
            <p:nvPr/>
          </p:nvSpPr>
          <p:spPr>
            <a:xfrm>
              <a:off x="0" y="0"/>
              <a:ext cx="1194130" cy="768163"/>
            </a:xfrm>
            <a:custGeom>
              <a:avLst/>
              <a:gdLst/>
              <a:ahLst/>
              <a:cxnLst/>
              <a:rect l="l" t="t" r="r" b="b"/>
              <a:pathLst>
                <a:path w="1194130" h="768163">
                  <a:moveTo>
                    <a:pt x="597065" y="0"/>
                  </a:moveTo>
                  <a:cubicBezTo>
                    <a:pt x="267315" y="0"/>
                    <a:pt x="0" y="171959"/>
                    <a:pt x="0" y="384081"/>
                  </a:cubicBezTo>
                  <a:cubicBezTo>
                    <a:pt x="0" y="596203"/>
                    <a:pt x="267315" y="768163"/>
                    <a:pt x="597065" y="768163"/>
                  </a:cubicBezTo>
                  <a:cubicBezTo>
                    <a:pt x="926815" y="768163"/>
                    <a:pt x="1194130" y="596203"/>
                    <a:pt x="1194130" y="384081"/>
                  </a:cubicBezTo>
                  <a:cubicBezTo>
                    <a:pt x="1194130" y="171959"/>
                    <a:pt x="926815" y="0"/>
                    <a:pt x="597065" y="0"/>
                  </a:cubicBezTo>
                  <a:close/>
                </a:path>
              </a:pathLst>
            </a:custGeom>
            <a:solidFill>
              <a:srgbClr val="CAEAF8"/>
            </a:solidFill>
            <a:ln w="76200" cap="sq">
              <a:solidFill>
                <a:srgbClr val="004AAD"/>
              </a:solidFill>
              <a:prstDash val="solid"/>
              <a:miter/>
            </a:ln>
          </p:spPr>
        </p:sp>
        <p:sp>
          <p:nvSpPr>
            <p:cNvPr id="18" name="TextBox 18"/>
            <p:cNvSpPr txBox="1"/>
            <p:nvPr/>
          </p:nvSpPr>
          <p:spPr>
            <a:xfrm>
              <a:off x="111950" y="24390"/>
              <a:ext cx="970230" cy="671757"/>
            </a:xfrm>
            <a:prstGeom prst="rect">
              <a:avLst/>
            </a:prstGeom>
          </p:spPr>
          <p:txBody>
            <a:bodyPr lIns="50800" tIns="50800" rIns="50800" bIns="50800" rtlCol="0" anchor="ctr"/>
            <a:lstStyle/>
            <a:p>
              <a:pPr algn="ctr">
                <a:lnSpc>
                  <a:spcPts val="3359"/>
                </a:lnSpc>
              </a:pPr>
              <a:endParaRPr/>
            </a:p>
          </p:txBody>
        </p:sp>
      </p:grpSp>
      <p:sp>
        <p:nvSpPr>
          <p:cNvPr id="19" name="Freeform 19"/>
          <p:cNvSpPr/>
          <p:nvPr/>
        </p:nvSpPr>
        <p:spPr>
          <a:xfrm>
            <a:off x="2782813" y="8969363"/>
            <a:ext cx="2055242" cy="901211"/>
          </a:xfrm>
          <a:custGeom>
            <a:avLst/>
            <a:gdLst/>
            <a:ahLst/>
            <a:cxnLst/>
            <a:rect l="l" t="t" r="r" b="b"/>
            <a:pathLst>
              <a:path w="1948462" h="730673">
                <a:moveTo>
                  <a:pt x="0" y="0"/>
                </a:moveTo>
                <a:lnTo>
                  <a:pt x="1948462" y="0"/>
                </a:lnTo>
                <a:lnTo>
                  <a:pt x="1948462" y="730674"/>
                </a:lnTo>
                <a:lnTo>
                  <a:pt x="0" y="730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20"/>
          <p:cNvGrpSpPr/>
          <p:nvPr/>
        </p:nvGrpSpPr>
        <p:grpSpPr>
          <a:xfrm>
            <a:off x="6347673" y="1751902"/>
            <a:ext cx="5288472" cy="3764547"/>
            <a:chOff x="0" y="0"/>
            <a:chExt cx="1194130" cy="900363"/>
          </a:xfrm>
        </p:grpSpPr>
        <p:sp>
          <p:nvSpPr>
            <p:cNvPr id="21" name="Freeform 21"/>
            <p:cNvSpPr/>
            <p:nvPr/>
          </p:nvSpPr>
          <p:spPr>
            <a:xfrm>
              <a:off x="0" y="0"/>
              <a:ext cx="1194130" cy="900363"/>
            </a:xfrm>
            <a:custGeom>
              <a:avLst/>
              <a:gdLst/>
              <a:ahLst/>
              <a:cxnLst/>
              <a:rect l="l" t="t" r="r" b="b"/>
              <a:pathLst>
                <a:path w="1194130" h="900363">
                  <a:moveTo>
                    <a:pt x="597065" y="0"/>
                  </a:moveTo>
                  <a:cubicBezTo>
                    <a:pt x="267315" y="0"/>
                    <a:pt x="0" y="201553"/>
                    <a:pt x="0" y="450181"/>
                  </a:cubicBezTo>
                  <a:cubicBezTo>
                    <a:pt x="0" y="698810"/>
                    <a:pt x="267315" y="900363"/>
                    <a:pt x="597065" y="900363"/>
                  </a:cubicBezTo>
                  <a:cubicBezTo>
                    <a:pt x="926815" y="900363"/>
                    <a:pt x="1194130" y="698810"/>
                    <a:pt x="1194130" y="450181"/>
                  </a:cubicBezTo>
                  <a:cubicBezTo>
                    <a:pt x="1194130" y="201553"/>
                    <a:pt x="926815" y="0"/>
                    <a:pt x="597065" y="0"/>
                  </a:cubicBezTo>
                  <a:close/>
                </a:path>
              </a:pathLst>
            </a:custGeom>
            <a:solidFill>
              <a:srgbClr val="CAEAF8"/>
            </a:solidFill>
            <a:ln w="76200" cap="sq">
              <a:solidFill>
                <a:srgbClr val="7ED957"/>
              </a:solidFill>
              <a:prstDash val="solid"/>
              <a:miter/>
            </a:ln>
          </p:spPr>
        </p:sp>
        <p:sp>
          <p:nvSpPr>
            <p:cNvPr id="22" name="TextBox 22"/>
            <p:cNvSpPr txBox="1"/>
            <p:nvPr/>
          </p:nvSpPr>
          <p:spPr>
            <a:xfrm>
              <a:off x="111950" y="36784"/>
              <a:ext cx="970230" cy="779170"/>
            </a:xfrm>
            <a:prstGeom prst="rect">
              <a:avLst/>
            </a:prstGeom>
          </p:spPr>
          <p:txBody>
            <a:bodyPr lIns="50800" tIns="50800" rIns="50800" bIns="50800" rtlCol="0" anchor="ctr"/>
            <a:lstStyle/>
            <a:p>
              <a:pPr algn="ctr">
                <a:lnSpc>
                  <a:spcPts val="3359"/>
                </a:lnSpc>
              </a:pPr>
              <a:endParaRPr/>
            </a:p>
          </p:txBody>
        </p:sp>
      </p:grpSp>
      <p:sp>
        <p:nvSpPr>
          <p:cNvPr id="23" name="Freeform 23"/>
          <p:cNvSpPr/>
          <p:nvPr/>
        </p:nvSpPr>
        <p:spPr>
          <a:xfrm>
            <a:off x="8458601" y="4259581"/>
            <a:ext cx="1109315" cy="1109315"/>
          </a:xfrm>
          <a:custGeom>
            <a:avLst/>
            <a:gdLst/>
            <a:ahLst/>
            <a:cxnLst/>
            <a:rect l="l" t="t" r="r" b="b"/>
            <a:pathLst>
              <a:path w="1109315" h="1109315">
                <a:moveTo>
                  <a:pt x="0" y="0"/>
                </a:moveTo>
                <a:lnTo>
                  <a:pt x="1109316" y="0"/>
                </a:lnTo>
                <a:lnTo>
                  <a:pt x="1109316" y="1109315"/>
                </a:lnTo>
                <a:lnTo>
                  <a:pt x="0" y="1109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4" name="Group 24"/>
          <p:cNvGrpSpPr/>
          <p:nvPr/>
        </p:nvGrpSpPr>
        <p:grpSpPr>
          <a:xfrm>
            <a:off x="6526984" y="5531659"/>
            <a:ext cx="5686614" cy="4755341"/>
            <a:chOff x="0" y="0"/>
            <a:chExt cx="1194130" cy="1030856"/>
          </a:xfrm>
        </p:grpSpPr>
        <p:sp>
          <p:nvSpPr>
            <p:cNvPr id="25" name="Freeform 25"/>
            <p:cNvSpPr/>
            <p:nvPr/>
          </p:nvSpPr>
          <p:spPr>
            <a:xfrm>
              <a:off x="0" y="0"/>
              <a:ext cx="1194130" cy="1030856"/>
            </a:xfrm>
            <a:custGeom>
              <a:avLst/>
              <a:gdLst/>
              <a:ahLst/>
              <a:cxnLst/>
              <a:rect l="l" t="t" r="r" b="b"/>
              <a:pathLst>
                <a:path w="1194130" h="1030856">
                  <a:moveTo>
                    <a:pt x="597065" y="0"/>
                  </a:moveTo>
                  <a:cubicBezTo>
                    <a:pt x="267315" y="0"/>
                    <a:pt x="0" y="230765"/>
                    <a:pt x="0" y="515428"/>
                  </a:cubicBezTo>
                  <a:cubicBezTo>
                    <a:pt x="0" y="800091"/>
                    <a:pt x="267315" y="1030856"/>
                    <a:pt x="597065" y="1030856"/>
                  </a:cubicBezTo>
                  <a:cubicBezTo>
                    <a:pt x="926815" y="1030856"/>
                    <a:pt x="1194130" y="800091"/>
                    <a:pt x="1194130" y="515428"/>
                  </a:cubicBezTo>
                  <a:cubicBezTo>
                    <a:pt x="1194130" y="230765"/>
                    <a:pt x="926815" y="0"/>
                    <a:pt x="597065" y="0"/>
                  </a:cubicBezTo>
                  <a:close/>
                </a:path>
              </a:pathLst>
            </a:custGeom>
            <a:solidFill>
              <a:srgbClr val="CAEAF8"/>
            </a:solidFill>
            <a:ln w="76200" cap="sq">
              <a:solidFill>
                <a:srgbClr val="FF914D"/>
              </a:solidFill>
              <a:prstDash val="solid"/>
              <a:miter/>
            </a:ln>
          </p:spPr>
        </p:sp>
        <p:sp>
          <p:nvSpPr>
            <p:cNvPr id="26" name="TextBox 26"/>
            <p:cNvSpPr txBox="1"/>
            <p:nvPr/>
          </p:nvSpPr>
          <p:spPr>
            <a:xfrm>
              <a:off x="111950" y="49018"/>
              <a:ext cx="970230" cy="885195"/>
            </a:xfrm>
            <a:prstGeom prst="rect">
              <a:avLst/>
            </a:prstGeom>
          </p:spPr>
          <p:txBody>
            <a:bodyPr lIns="50800" tIns="50800" rIns="50800" bIns="50800" rtlCol="0" anchor="ctr"/>
            <a:lstStyle/>
            <a:p>
              <a:pPr algn="ctr">
                <a:lnSpc>
                  <a:spcPts val="3359"/>
                </a:lnSpc>
              </a:pPr>
              <a:endParaRPr/>
            </a:p>
          </p:txBody>
        </p:sp>
      </p:grpSp>
      <p:sp>
        <p:nvSpPr>
          <p:cNvPr id="27" name="Freeform 27"/>
          <p:cNvSpPr/>
          <p:nvPr/>
        </p:nvSpPr>
        <p:spPr>
          <a:xfrm rot="-5400000">
            <a:off x="8931679" y="8767260"/>
            <a:ext cx="1022456" cy="901996"/>
          </a:xfrm>
          <a:custGeom>
            <a:avLst/>
            <a:gdLst/>
            <a:ahLst/>
            <a:cxnLst/>
            <a:rect l="l" t="t" r="r" b="b"/>
            <a:pathLst>
              <a:path w="769328" h="678932">
                <a:moveTo>
                  <a:pt x="0" y="0"/>
                </a:moveTo>
                <a:lnTo>
                  <a:pt x="769328" y="0"/>
                </a:lnTo>
                <a:lnTo>
                  <a:pt x="769328" y="678931"/>
                </a:lnTo>
                <a:lnTo>
                  <a:pt x="0" y="6789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TextBox 28"/>
          <p:cNvSpPr txBox="1"/>
          <p:nvPr/>
        </p:nvSpPr>
        <p:spPr>
          <a:xfrm>
            <a:off x="8177096" y="5981351"/>
            <a:ext cx="2265301" cy="439992"/>
          </a:xfrm>
          <a:prstGeom prst="rect">
            <a:avLst/>
          </a:prstGeom>
        </p:spPr>
        <p:txBody>
          <a:bodyPr lIns="0" tIns="0" rIns="0" bIns="0" rtlCol="0" anchor="t">
            <a:spAutoFit/>
          </a:bodyPr>
          <a:lstStyle/>
          <a:p>
            <a:pPr algn="ctr">
              <a:lnSpc>
                <a:spcPts val="3693"/>
              </a:lnSpc>
              <a:spcBef>
                <a:spcPct val="0"/>
              </a:spcBef>
            </a:pPr>
            <a:r>
              <a:rPr lang="en-US" sz="2400" b="1" dirty="0">
                <a:solidFill>
                  <a:srgbClr val="000000"/>
                </a:solidFill>
                <a:latin typeface="Times New Roman" panose="02020603050405020304" pitchFamily="18" charset="0"/>
                <a:ea typeface="Angsana New Bold"/>
                <a:cs typeface="Times New Roman" panose="02020603050405020304" pitchFamily="18" charset="0"/>
                <a:sym typeface="Angsana New Bold"/>
              </a:rPr>
              <a:t>IBM Watson</a:t>
            </a:r>
          </a:p>
        </p:txBody>
      </p:sp>
      <p:grpSp>
        <p:nvGrpSpPr>
          <p:cNvPr id="29" name="Group 29"/>
          <p:cNvGrpSpPr/>
          <p:nvPr/>
        </p:nvGrpSpPr>
        <p:grpSpPr>
          <a:xfrm>
            <a:off x="10442397" y="-1"/>
            <a:ext cx="6179348" cy="2920921"/>
            <a:chOff x="0" y="0"/>
            <a:chExt cx="1608689" cy="722230"/>
          </a:xfrm>
        </p:grpSpPr>
        <p:sp>
          <p:nvSpPr>
            <p:cNvPr id="30" name="Freeform 30"/>
            <p:cNvSpPr/>
            <p:nvPr/>
          </p:nvSpPr>
          <p:spPr>
            <a:xfrm>
              <a:off x="0" y="0"/>
              <a:ext cx="1608689" cy="722230"/>
            </a:xfrm>
            <a:custGeom>
              <a:avLst/>
              <a:gdLst/>
              <a:ahLst/>
              <a:cxnLst/>
              <a:rect l="l" t="t" r="r" b="b"/>
              <a:pathLst>
                <a:path w="1608689" h="722230">
                  <a:moveTo>
                    <a:pt x="804344" y="0"/>
                  </a:moveTo>
                  <a:cubicBezTo>
                    <a:pt x="360117" y="0"/>
                    <a:pt x="0" y="161677"/>
                    <a:pt x="0" y="361115"/>
                  </a:cubicBezTo>
                  <a:cubicBezTo>
                    <a:pt x="0" y="560554"/>
                    <a:pt x="360117" y="722230"/>
                    <a:pt x="804344" y="722230"/>
                  </a:cubicBezTo>
                  <a:cubicBezTo>
                    <a:pt x="1248572" y="722230"/>
                    <a:pt x="1608689" y="560554"/>
                    <a:pt x="1608689" y="361115"/>
                  </a:cubicBezTo>
                  <a:cubicBezTo>
                    <a:pt x="1608689" y="161677"/>
                    <a:pt x="1248572" y="0"/>
                    <a:pt x="804344" y="0"/>
                  </a:cubicBezTo>
                  <a:close/>
                </a:path>
              </a:pathLst>
            </a:custGeom>
            <a:solidFill>
              <a:srgbClr val="CAEAF8"/>
            </a:solidFill>
            <a:ln w="76200" cap="sq">
              <a:solidFill>
                <a:srgbClr val="DFA3A5"/>
              </a:solidFill>
              <a:prstDash val="solid"/>
              <a:miter/>
            </a:ln>
          </p:spPr>
        </p:sp>
        <p:sp>
          <p:nvSpPr>
            <p:cNvPr id="31" name="TextBox 31"/>
            <p:cNvSpPr txBox="1"/>
            <p:nvPr/>
          </p:nvSpPr>
          <p:spPr>
            <a:xfrm>
              <a:off x="150815" y="20084"/>
              <a:ext cx="1307060" cy="634437"/>
            </a:xfrm>
            <a:prstGeom prst="rect">
              <a:avLst/>
            </a:prstGeom>
          </p:spPr>
          <p:txBody>
            <a:bodyPr lIns="50800" tIns="50800" rIns="50800" bIns="50800" rtlCol="0" anchor="ctr"/>
            <a:lstStyle/>
            <a:p>
              <a:pPr algn="ctr">
                <a:lnSpc>
                  <a:spcPts val="3359"/>
                </a:lnSpc>
              </a:pPr>
              <a:endParaRPr/>
            </a:p>
          </p:txBody>
        </p:sp>
      </p:grpSp>
      <p:sp>
        <p:nvSpPr>
          <p:cNvPr id="32" name="Freeform 32"/>
          <p:cNvSpPr/>
          <p:nvPr/>
        </p:nvSpPr>
        <p:spPr>
          <a:xfrm>
            <a:off x="14298236" y="1785300"/>
            <a:ext cx="751923" cy="735250"/>
          </a:xfrm>
          <a:custGeom>
            <a:avLst/>
            <a:gdLst/>
            <a:ahLst/>
            <a:cxnLst/>
            <a:rect l="l" t="t" r="r" b="b"/>
            <a:pathLst>
              <a:path w="862147" h="806108">
                <a:moveTo>
                  <a:pt x="0" y="0"/>
                </a:moveTo>
                <a:lnTo>
                  <a:pt x="862147" y="0"/>
                </a:lnTo>
                <a:lnTo>
                  <a:pt x="862147" y="806107"/>
                </a:lnTo>
                <a:lnTo>
                  <a:pt x="0" y="806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3" name="Group 33"/>
          <p:cNvGrpSpPr/>
          <p:nvPr/>
        </p:nvGrpSpPr>
        <p:grpSpPr>
          <a:xfrm>
            <a:off x="11584664" y="2944963"/>
            <a:ext cx="6708610" cy="3302555"/>
            <a:chOff x="0" y="0"/>
            <a:chExt cx="1793297" cy="877438"/>
          </a:xfrm>
        </p:grpSpPr>
        <p:sp>
          <p:nvSpPr>
            <p:cNvPr id="34" name="Freeform 34"/>
            <p:cNvSpPr/>
            <p:nvPr/>
          </p:nvSpPr>
          <p:spPr>
            <a:xfrm>
              <a:off x="0" y="0"/>
              <a:ext cx="1793298" cy="877438"/>
            </a:xfrm>
            <a:custGeom>
              <a:avLst/>
              <a:gdLst/>
              <a:ahLst/>
              <a:cxnLst/>
              <a:rect l="l" t="t" r="r" b="b"/>
              <a:pathLst>
                <a:path w="1793298" h="877438">
                  <a:moveTo>
                    <a:pt x="896649" y="0"/>
                  </a:moveTo>
                  <a:cubicBezTo>
                    <a:pt x="401443" y="0"/>
                    <a:pt x="0" y="196421"/>
                    <a:pt x="0" y="438719"/>
                  </a:cubicBezTo>
                  <a:cubicBezTo>
                    <a:pt x="0" y="681017"/>
                    <a:pt x="401443" y="877438"/>
                    <a:pt x="896649" y="877438"/>
                  </a:cubicBezTo>
                  <a:cubicBezTo>
                    <a:pt x="1391854" y="877438"/>
                    <a:pt x="1793298" y="681017"/>
                    <a:pt x="1793298" y="438719"/>
                  </a:cubicBezTo>
                  <a:cubicBezTo>
                    <a:pt x="1793298" y="196421"/>
                    <a:pt x="1391854" y="0"/>
                    <a:pt x="896649" y="0"/>
                  </a:cubicBezTo>
                  <a:close/>
                </a:path>
              </a:pathLst>
            </a:custGeom>
            <a:solidFill>
              <a:srgbClr val="CAEAF8"/>
            </a:solidFill>
            <a:ln w="76200" cap="sq">
              <a:solidFill>
                <a:srgbClr val="FFCF03"/>
              </a:solidFill>
              <a:prstDash val="solid"/>
              <a:miter/>
            </a:ln>
          </p:spPr>
        </p:sp>
        <p:sp>
          <p:nvSpPr>
            <p:cNvPr id="35" name="TextBox 35"/>
            <p:cNvSpPr txBox="1"/>
            <p:nvPr/>
          </p:nvSpPr>
          <p:spPr>
            <a:xfrm>
              <a:off x="168122" y="34635"/>
              <a:ext cx="1457054" cy="760543"/>
            </a:xfrm>
            <a:prstGeom prst="rect">
              <a:avLst/>
            </a:prstGeom>
          </p:spPr>
          <p:txBody>
            <a:bodyPr lIns="50800" tIns="50800" rIns="50800" bIns="50800" rtlCol="0" anchor="ctr"/>
            <a:lstStyle/>
            <a:p>
              <a:pPr algn="ctr">
                <a:lnSpc>
                  <a:spcPts val="3359"/>
                </a:lnSpc>
              </a:pPr>
              <a:endParaRPr/>
            </a:p>
          </p:txBody>
        </p:sp>
      </p:grpSp>
      <p:sp>
        <p:nvSpPr>
          <p:cNvPr id="36" name="Freeform 36"/>
          <p:cNvSpPr/>
          <p:nvPr/>
        </p:nvSpPr>
        <p:spPr>
          <a:xfrm>
            <a:off x="14674197" y="5054733"/>
            <a:ext cx="905458" cy="923431"/>
          </a:xfrm>
          <a:custGeom>
            <a:avLst/>
            <a:gdLst/>
            <a:ahLst/>
            <a:cxnLst/>
            <a:rect l="l" t="t" r="r" b="b"/>
            <a:pathLst>
              <a:path w="924792" h="1058417">
                <a:moveTo>
                  <a:pt x="0" y="0"/>
                </a:moveTo>
                <a:lnTo>
                  <a:pt x="924791" y="0"/>
                </a:lnTo>
                <a:lnTo>
                  <a:pt x="924791" y="1058417"/>
                </a:lnTo>
                <a:lnTo>
                  <a:pt x="0" y="1058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7" name="TextBox 37"/>
          <p:cNvSpPr txBox="1"/>
          <p:nvPr/>
        </p:nvSpPr>
        <p:spPr>
          <a:xfrm>
            <a:off x="12530012" y="3614644"/>
            <a:ext cx="4983344" cy="2485232"/>
          </a:xfrm>
          <a:prstGeom prst="rect">
            <a:avLst/>
          </a:prstGeom>
        </p:spPr>
        <p:txBody>
          <a:bodyPr wrap="square" lIns="0" tIns="0" rIns="0" bIns="0" rtlCol="0" anchor="t">
            <a:spAutoFit/>
          </a:bodyPr>
          <a:lstStyle/>
          <a:p>
            <a:pPr algn="ctr">
              <a:lnSpc>
                <a:spcPts val="2555"/>
              </a:lnSpc>
              <a:spcBef>
                <a:spcPct val="0"/>
              </a:spcBef>
            </a:pP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T</a:t>
            </a:r>
            <a:r>
              <a:rPr lang="tr-TR"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ip</a:t>
            </a: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a:t>
            </a:r>
            <a:r>
              <a:rPr lang="en-US" sz="2000" b="1" dirty="0">
                <a:solidFill>
                  <a:srgbClr val="000000"/>
                </a:solidFill>
                <a:latin typeface="Times New Roman" panose="02020603050405020304" pitchFamily="18" charset="0"/>
                <a:ea typeface="Angsana New"/>
                <a:cs typeface="Times New Roman" panose="02020603050405020304" pitchFamily="18" charset="0"/>
                <a:sym typeface="Angsana New"/>
              </a:rPr>
              <a:t> </a:t>
            </a:r>
            <a:r>
              <a:rPr lang="tr-TR"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rPr>
              <a:t>İçerik Önerisi</a:t>
            </a:r>
            <a:endParaRPr lang="en-US"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chemeClr val="tx1"/>
                </a:solidFill>
                <a:effectLst/>
                <a:latin typeface="Arial" panose="020B0604020202020204" pitchFamily="34" charset="0"/>
              </a:rPr>
              <a:t>Fonksiyon: İzleme alışkanlıklarını analiz ederek, kullanıcıların beğenebileceği film ve TV şovlarını önerir.</a:t>
            </a:r>
          </a:p>
          <a:p>
            <a:pPr algn="ctr">
              <a:lnSpc>
                <a:spcPts val="2555"/>
              </a:lnSpc>
              <a:spcBef>
                <a:spcPct val="0"/>
              </a:spcBef>
            </a:pPr>
            <a:endParaRPr lang="en-US" sz="2365" dirty="0">
              <a:solidFill>
                <a:srgbClr val="000000"/>
              </a:solidFill>
              <a:latin typeface="Angsana New"/>
              <a:ea typeface="Angsana New"/>
              <a:cs typeface="Angsana New"/>
              <a:sym typeface="Angsana New"/>
            </a:endParaRPr>
          </a:p>
          <a:p>
            <a:pPr algn="ctr">
              <a:lnSpc>
                <a:spcPts val="2555"/>
              </a:lnSpc>
              <a:spcBef>
                <a:spcPct val="0"/>
              </a:spcBef>
            </a:pPr>
            <a:endParaRPr lang="en-US" sz="2365" dirty="0">
              <a:solidFill>
                <a:srgbClr val="000000"/>
              </a:solidFill>
              <a:latin typeface="Angsana New"/>
              <a:ea typeface="Angsana New"/>
              <a:cs typeface="Angsana New"/>
              <a:sym typeface="Angsana New"/>
            </a:endParaRPr>
          </a:p>
        </p:txBody>
      </p:sp>
      <p:grpSp>
        <p:nvGrpSpPr>
          <p:cNvPr id="38" name="Group 38"/>
          <p:cNvGrpSpPr/>
          <p:nvPr/>
        </p:nvGrpSpPr>
        <p:grpSpPr>
          <a:xfrm>
            <a:off x="12273747" y="6555355"/>
            <a:ext cx="4958610" cy="3401858"/>
            <a:chOff x="0" y="0"/>
            <a:chExt cx="1319533" cy="900363"/>
          </a:xfrm>
        </p:grpSpPr>
        <p:sp>
          <p:nvSpPr>
            <p:cNvPr id="39" name="Freeform 39"/>
            <p:cNvSpPr/>
            <p:nvPr/>
          </p:nvSpPr>
          <p:spPr>
            <a:xfrm>
              <a:off x="0" y="0"/>
              <a:ext cx="1319533" cy="900363"/>
            </a:xfrm>
            <a:custGeom>
              <a:avLst/>
              <a:gdLst/>
              <a:ahLst/>
              <a:cxnLst/>
              <a:rect l="l" t="t" r="r" b="b"/>
              <a:pathLst>
                <a:path w="1319533" h="900363">
                  <a:moveTo>
                    <a:pt x="659766" y="0"/>
                  </a:moveTo>
                  <a:cubicBezTo>
                    <a:pt x="295388" y="0"/>
                    <a:pt x="0" y="201553"/>
                    <a:pt x="0" y="450181"/>
                  </a:cubicBezTo>
                  <a:cubicBezTo>
                    <a:pt x="0" y="698810"/>
                    <a:pt x="295388" y="900363"/>
                    <a:pt x="659766" y="900363"/>
                  </a:cubicBezTo>
                  <a:cubicBezTo>
                    <a:pt x="1024145" y="900363"/>
                    <a:pt x="1319533" y="698810"/>
                    <a:pt x="1319533" y="450181"/>
                  </a:cubicBezTo>
                  <a:cubicBezTo>
                    <a:pt x="1319533" y="201553"/>
                    <a:pt x="1024145" y="0"/>
                    <a:pt x="659766" y="0"/>
                  </a:cubicBezTo>
                  <a:close/>
                </a:path>
              </a:pathLst>
            </a:custGeom>
            <a:solidFill>
              <a:srgbClr val="CAEAF8"/>
            </a:solidFill>
            <a:ln w="76200" cap="sq">
              <a:solidFill>
                <a:srgbClr val="D07AD8"/>
              </a:solidFill>
              <a:prstDash val="solid"/>
              <a:miter/>
            </a:ln>
          </p:spPr>
        </p:sp>
        <p:sp>
          <p:nvSpPr>
            <p:cNvPr id="40" name="TextBox 40"/>
            <p:cNvSpPr txBox="1"/>
            <p:nvPr/>
          </p:nvSpPr>
          <p:spPr>
            <a:xfrm>
              <a:off x="123706" y="36784"/>
              <a:ext cx="1072121" cy="779170"/>
            </a:xfrm>
            <a:prstGeom prst="rect">
              <a:avLst/>
            </a:prstGeom>
          </p:spPr>
          <p:txBody>
            <a:bodyPr lIns="50800" tIns="50800" rIns="50800" bIns="50800" rtlCol="0" anchor="ctr"/>
            <a:lstStyle/>
            <a:p>
              <a:pPr algn="ctr">
                <a:lnSpc>
                  <a:spcPts val="3359"/>
                </a:lnSpc>
              </a:pPr>
              <a:endParaRPr/>
            </a:p>
          </p:txBody>
        </p:sp>
      </p:grpSp>
      <p:sp>
        <p:nvSpPr>
          <p:cNvPr id="41" name="Freeform 41"/>
          <p:cNvSpPr/>
          <p:nvPr/>
        </p:nvSpPr>
        <p:spPr>
          <a:xfrm>
            <a:off x="14216193" y="8828242"/>
            <a:ext cx="916007" cy="916007"/>
          </a:xfrm>
          <a:custGeom>
            <a:avLst/>
            <a:gdLst/>
            <a:ahLst/>
            <a:cxnLst/>
            <a:rect l="l" t="t" r="r" b="b"/>
            <a:pathLst>
              <a:path w="916007" h="916007">
                <a:moveTo>
                  <a:pt x="0" y="0"/>
                </a:moveTo>
                <a:lnTo>
                  <a:pt x="916006" y="0"/>
                </a:lnTo>
                <a:lnTo>
                  <a:pt x="916006" y="916006"/>
                </a:lnTo>
                <a:lnTo>
                  <a:pt x="0" y="9160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2" name="TextBox 42"/>
          <p:cNvSpPr txBox="1"/>
          <p:nvPr/>
        </p:nvSpPr>
        <p:spPr>
          <a:xfrm>
            <a:off x="627235" y="930852"/>
            <a:ext cx="8731925" cy="475002"/>
          </a:xfrm>
          <a:prstGeom prst="rect">
            <a:avLst/>
          </a:prstGeom>
        </p:spPr>
        <p:txBody>
          <a:bodyPr wrap="square" lIns="0" tIns="0" rIns="0" bIns="0" rtlCol="0" anchor="t">
            <a:spAutoFit/>
          </a:bodyPr>
          <a:lstStyle/>
          <a:p>
            <a:pPr algn="l">
              <a:lnSpc>
                <a:spcPts val="3740"/>
              </a:lnSpc>
            </a:pPr>
            <a:r>
              <a:rPr lang="tr-TR" sz="3200" b="1" i="0" dirty="0">
                <a:solidFill>
                  <a:srgbClr val="375375"/>
                </a:solidFill>
                <a:effectLst/>
                <a:latin typeface="Open Sans" panose="020B0606030504020204" pitchFamily="34" charset="0"/>
                <a:ea typeface="Open Sans" panose="020B0606030504020204" pitchFamily="34" charset="0"/>
                <a:cs typeface="Open Sans" panose="020B0606030504020204" pitchFamily="34" charset="0"/>
              </a:rPr>
              <a:t>Günlük Hayatta</a:t>
            </a:r>
            <a:r>
              <a:rPr lang="en-US" sz="3200" b="1" i="0" dirty="0">
                <a:solidFill>
                  <a:srgbClr val="375375"/>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0" dirty="0" err="1">
                <a:solidFill>
                  <a:srgbClr val="375375"/>
                </a:solidFill>
                <a:effectLst/>
                <a:latin typeface="Open Sans" panose="020B0606030504020204" pitchFamily="34" charset="0"/>
                <a:ea typeface="Open Sans" panose="020B0606030504020204" pitchFamily="34" charset="0"/>
                <a:cs typeface="Open Sans" panose="020B0606030504020204" pitchFamily="34" charset="0"/>
              </a:rPr>
              <a:t>Yapay</a:t>
            </a:r>
            <a:r>
              <a:rPr lang="en-US" sz="3200" b="1" i="0" dirty="0">
                <a:solidFill>
                  <a:srgbClr val="375375"/>
                </a:solidFill>
                <a:effectLst/>
                <a:latin typeface="Open Sans" panose="020B0606030504020204" pitchFamily="34" charset="0"/>
                <a:ea typeface="Open Sans" panose="020B0606030504020204" pitchFamily="34" charset="0"/>
                <a:cs typeface="Open Sans" panose="020B0606030504020204" pitchFamily="34" charset="0"/>
              </a:rPr>
              <a:t> </a:t>
            </a:r>
            <a:r>
              <a:rPr lang="en-US" sz="3200" b="1" i="0" dirty="0" err="1">
                <a:solidFill>
                  <a:srgbClr val="375375"/>
                </a:solidFill>
                <a:effectLst/>
                <a:latin typeface="Open Sans" panose="020B0606030504020204" pitchFamily="34" charset="0"/>
                <a:ea typeface="Open Sans" panose="020B0606030504020204" pitchFamily="34" charset="0"/>
                <a:cs typeface="Open Sans" panose="020B0606030504020204" pitchFamily="34" charset="0"/>
              </a:rPr>
              <a:t>Zeka</a:t>
            </a:r>
            <a:endParaRPr lang="en-US" sz="3200" b="1" dirty="0">
              <a:solidFill>
                <a:srgbClr val="1F4FA1"/>
              </a:solidFill>
              <a:latin typeface="Open Sans" panose="020B0606030504020204" pitchFamily="34" charset="0"/>
              <a:ea typeface="Open Sans" panose="020B0606030504020204" pitchFamily="34" charset="0"/>
              <a:cs typeface="Open Sans" panose="020B0606030504020204" pitchFamily="34" charset="0"/>
              <a:sym typeface="Open Sans Bold"/>
            </a:endParaRPr>
          </a:p>
        </p:txBody>
      </p:sp>
      <p:sp>
        <p:nvSpPr>
          <p:cNvPr id="43" name="TextBox 43"/>
          <p:cNvSpPr txBox="1"/>
          <p:nvPr/>
        </p:nvSpPr>
        <p:spPr>
          <a:xfrm>
            <a:off x="2185830" y="2417631"/>
            <a:ext cx="2217729" cy="428002"/>
          </a:xfrm>
          <a:prstGeom prst="rect">
            <a:avLst/>
          </a:prstGeom>
        </p:spPr>
        <p:txBody>
          <a:bodyPr lIns="0" tIns="0" rIns="0" bIns="0" rtlCol="0" anchor="t">
            <a:spAutoFit/>
          </a:bodyPr>
          <a:lstStyle/>
          <a:p>
            <a:pPr algn="ctr">
              <a:lnSpc>
                <a:spcPts val="3740"/>
              </a:lnSpc>
              <a:spcBef>
                <a:spcPct val="0"/>
              </a:spcBef>
            </a:pPr>
            <a:r>
              <a:rPr lang="en-US" sz="2400" b="1" dirty="0">
                <a:solidFill>
                  <a:srgbClr val="000000"/>
                </a:solidFill>
                <a:latin typeface="Times New Roman" panose="02020603050405020304" pitchFamily="18" charset="0"/>
                <a:ea typeface="Angsana New Bold"/>
                <a:cs typeface="Times New Roman" panose="02020603050405020304" pitchFamily="18" charset="0"/>
                <a:sym typeface="Angsana New Bold"/>
              </a:rPr>
              <a:t>Amazon Alexa</a:t>
            </a:r>
          </a:p>
        </p:txBody>
      </p:sp>
      <p:sp>
        <p:nvSpPr>
          <p:cNvPr id="44" name="TextBox 44"/>
          <p:cNvSpPr txBox="1"/>
          <p:nvPr/>
        </p:nvSpPr>
        <p:spPr>
          <a:xfrm>
            <a:off x="1136074" y="2966172"/>
            <a:ext cx="4994172" cy="2518382"/>
          </a:xfrm>
          <a:prstGeom prst="rect">
            <a:avLst/>
          </a:prstGeom>
        </p:spPr>
        <p:txBody>
          <a:bodyPr wrap="square" lIns="0" tIns="0" rIns="0" bIns="0" rtlCol="0" anchor="t">
            <a:spAutoFit/>
          </a:bodyPr>
          <a:lstStyle/>
          <a:p>
            <a:pPr algn="ctr"/>
            <a:r>
              <a:rPr lang="tr-TR" sz="2000" b="1" i="0" dirty="0">
                <a:effectLst/>
                <a:latin typeface="Times New Roman" panose="02020603050405020304" pitchFamily="18" charset="0"/>
                <a:cs typeface="Times New Roman" panose="02020603050405020304" pitchFamily="18" charset="0"/>
              </a:rPr>
              <a:t>Tip: Kişisel Dijital Asistan</a:t>
            </a:r>
            <a:endParaRPr lang="en-US" sz="2000" b="1" i="0" dirty="0">
              <a:effectLst/>
              <a:latin typeface="Times New Roman" panose="02020603050405020304" pitchFamily="18" charset="0"/>
              <a:cs typeface="Times New Roman" panose="02020603050405020304" pitchFamily="18" charset="0"/>
            </a:endParaRPr>
          </a:p>
          <a:p>
            <a:pPr algn="l"/>
            <a:r>
              <a:rPr kumimoji="0" lang="tr-TR" altLang="tr-TR" sz="2400" b="0" i="0" u="none" strike="noStrike" cap="none" normalizeH="0" baseline="0" dirty="0">
                <a:ln>
                  <a:noFill/>
                </a:ln>
                <a:solidFill>
                  <a:schemeClr val="tx1"/>
                </a:solidFill>
                <a:effectLst/>
                <a:latin typeface="Arial" panose="020B0604020202020204" pitchFamily="34" charset="0"/>
              </a:rPr>
              <a:t>Fonksiyon: Müzik çalabilen, haber güncellemeleri sağlayabilen, akıllı ev cihazlarını kontrol edebilen ve daha fazlasını yapabilen sesli komutla çalışan asistan.</a:t>
            </a:r>
          </a:p>
          <a:p>
            <a:endParaRPr lang="en-US" sz="2365" dirty="0">
              <a:solidFill>
                <a:srgbClr val="000000"/>
              </a:solidFill>
              <a:latin typeface="Angsana New"/>
              <a:ea typeface="Angsana New"/>
              <a:cs typeface="Angsana New"/>
              <a:sym typeface="Angsana New"/>
            </a:endParaRPr>
          </a:p>
        </p:txBody>
      </p:sp>
      <p:sp>
        <p:nvSpPr>
          <p:cNvPr id="45" name="TextBox 45"/>
          <p:cNvSpPr txBox="1"/>
          <p:nvPr/>
        </p:nvSpPr>
        <p:spPr>
          <a:xfrm>
            <a:off x="2840614" y="6485952"/>
            <a:ext cx="2002521" cy="484282"/>
          </a:xfrm>
          <a:prstGeom prst="rect">
            <a:avLst/>
          </a:prstGeom>
        </p:spPr>
        <p:txBody>
          <a:bodyPr lIns="0" tIns="0" rIns="0" bIns="0" rtlCol="0" anchor="t">
            <a:spAutoFit/>
          </a:bodyPr>
          <a:lstStyle/>
          <a:p>
            <a:pPr algn="ctr">
              <a:lnSpc>
                <a:spcPts val="3690"/>
              </a:lnSpc>
              <a:spcBef>
                <a:spcPct val="0"/>
              </a:spcBef>
            </a:pPr>
            <a:r>
              <a:rPr lang="en-US" sz="3417" b="1" dirty="0">
                <a:solidFill>
                  <a:srgbClr val="000000"/>
                </a:solidFill>
                <a:latin typeface="Angsana New Bold"/>
                <a:ea typeface="Angsana New Bold"/>
                <a:cs typeface="Angsana New Bold"/>
                <a:sym typeface="Angsana New Bold"/>
              </a:rPr>
              <a:t>Google Search</a:t>
            </a:r>
          </a:p>
        </p:txBody>
      </p:sp>
      <p:sp>
        <p:nvSpPr>
          <p:cNvPr id="46" name="TextBox 46"/>
          <p:cNvSpPr txBox="1"/>
          <p:nvPr/>
        </p:nvSpPr>
        <p:spPr>
          <a:xfrm>
            <a:off x="1545674" y="7042749"/>
            <a:ext cx="4463793" cy="1810752"/>
          </a:xfrm>
          <a:prstGeom prst="rect">
            <a:avLst/>
          </a:prstGeom>
        </p:spPr>
        <p:txBody>
          <a:bodyPr wrap="square" lIns="0" tIns="0" rIns="0" bIns="0" rtlCol="0" anchor="t">
            <a:spAutoFit/>
          </a:bodyPr>
          <a:lstStyle/>
          <a:p>
            <a:pPr algn="ctr">
              <a:lnSpc>
                <a:spcPts val="2555"/>
              </a:lnSpc>
              <a:spcBef>
                <a:spcPct val="0"/>
              </a:spcBef>
            </a:pP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T</a:t>
            </a:r>
            <a:r>
              <a:rPr lang="tr-TR"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ip</a:t>
            </a: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a:t>
            </a:r>
            <a:r>
              <a:rPr lang="en-US" sz="2000" b="1" dirty="0">
                <a:solidFill>
                  <a:srgbClr val="000000"/>
                </a:solidFill>
                <a:latin typeface="Times New Roman" panose="02020603050405020304" pitchFamily="18" charset="0"/>
                <a:ea typeface="Angsana New"/>
                <a:cs typeface="Times New Roman" panose="02020603050405020304" pitchFamily="18" charset="0"/>
                <a:sym typeface="Angsana New"/>
              </a:rPr>
              <a:t> </a:t>
            </a:r>
            <a:r>
              <a:rPr lang="tr-TR"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rPr>
              <a:t>Arama Motoru</a:t>
            </a:r>
            <a:endParaRPr lang="en-US"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chemeClr val="tx1"/>
                </a:solidFill>
                <a:effectLst/>
                <a:latin typeface="Arial" panose="020B0604020202020204" pitchFamily="34" charset="0"/>
              </a:rPr>
              <a:t>Fonksiyon: Gelişmiş algoritmalar aracılığıyla arama sonuçlarını iyileştiren ve kullanıcı sorgularını tahmin eden yapay zeka kullanır.</a:t>
            </a:r>
          </a:p>
        </p:txBody>
      </p:sp>
      <p:sp>
        <p:nvSpPr>
          <p:cNvPr id="47" name="TextBox 47"/>
          <p:cNvSpPr txBox="1"/>
          <p:nvPr/>
        </p:nvSpPr>
        <p:spPr>
          <a:xfrm>
            <a:off x="6780190" y="2520550"/>
            <a:ext cx="4284766" cy="2180084"/>
          </a:xfrm>
          <a:prstGeom prst="rect">
            <a:avLst/>
          </a:prstGeom>
        </p:spPr>
        <p:txBody>
          <a:bodyPr wrap="square" lIns="0" tIns="0" rIns="0" bIns="0" rtlCol="0" anchor="t">
            <a:spAutoFit/>
          </a:bodyPr>
          <a:lstStyle/>
          <a:p>
            <a:pPr algn="ctr">
              <a:lnSpc>
                <a:spcPts val="2555"/>
              </a:lnSpc>
              <a:spcBef>
                <a:spcPct val="0"/>
              </a:spcBef>
            </a:pPr>
            <a:r>
              <a:rPr lang="tr-TR"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Tip</a:t>
            </a: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a:t>
            </a:r>
            <a:r>
              <a:rPr lang="en-US" sz="2000" b="1" dirty="0">
                <a:solidFill>
                  <a:srgbClr val="000000"/>
                </a:solidFill>
                <a:latin typeface="Times New Roman" panose="02020603050405020304" pitchFamily="18" charset="0"/>
                <a:ea typeface="Angsana New"/>
                <a:cs typeface="Times New Roman" panose="02020603050405020304" pitchFamily="18" charset="0"/>
                <a:sym typeface="Angsana New"/>
              </a:rPr>
              <a:t> </a:t>
            </a:r>
            <a:r>
              <a:rPr lang="tr-TR"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rPr>
              <a:t>Kendi Kendine Sürme Sistemi</a:t>
            </a:r>
            <a:endParaRPr lang="en-US"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chemeClr val="tx1"/>
                </a:solidFill>
                <a:effectLst/>
                <a:latin typeface="Arial" panose="020B0604020202020204" pitchFamily="34" charset="0"/>
              </a:rPr>
              <a:t>Fonksiyon: Şerit merkezi tutma, trafik duyarlı hız sabitleyici ve otomatik direksiyon gibi ileri düzey sürücü destek özellikleri sunar.</a:t>
            </a:r>
          </a:p>
        </p:txBody>
      </p:sp>
      <p:sp>
        <p:nvSpPr>
          <p:cNvPr id="48" name="TextBox 48"/>
          <p:cNvSpPr txBox="1"/>
          <p:nvPr/>
        </p:nvSpPr>
        <p:spPr>
          <a:xfrm>
            <a:off x="6918712" y="6569483"/>
            <a:ext cx="5059965" cy="2341603"/>
          </a:xfrm>
          <a:prstGeom prst="rect">
            <a:avLst/>
          </a:prstGeom>
        </p:spPr>
        <p:txBody>
          <a:bodyPr wrap="square" lIns="0" tIns="0" rIns="0" bIns="0" rtlCol="0" anchor="t">
            <a:spAutoFit/>
          </a:bodyPr>
          <a:lstStyle/>
          <a:p>
            <a:pPr algn="ctr">
              <a:lnSpc>
                <a:spcPts val="2555"/>
              </a:lnSpc>
              <a:spcBef>
                <a:spcPct val="0"/>
              </a:spcBef>
            </a:pPr>
            <a:r>
              <a:rPr lang="tr-TR"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Tip</a:t>
            </a: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a:t>
            </a:r>
            <a:r>
              <a:rPr lang="en-US" sz="2000" b="1" dirty="0">
                <a:solidFill>
                  <a:srgbClr val="000000"/>
                </a:solidFill>
                <a:latin typeface="Times New Roman" panose="02020603050405020304" pitchFamily="18" charset="0"/>
                <a:ea typeface="Angsana New"/>
                <a:cs typeface="Times New Roman" panose="02020603050405020304" pitchFamily="18" charset="0"/>
                <a:sym typeface="Angsana New"/>
              </a:rPr>
              <a:t> </a:t>
            </a:r>
            <a:r>
              <a:rPr lang="tr-TR"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rPr>
              <a:t>Bilişsel Hesaplama Sistemi</a:t>
            </a:r>
            <a:endParaRPr lang="en-US"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endParaRPr>
          </a:p>
          <a:p>
            <a:pPr algn="ctr">
              <a:lnSpc>
                <a:spcPts val="2555"/>
              </a:lnSpc>
              <a:spcBef>
                <a:spcPct val="0"/>
              </a:spcBef>
            </a:pPr>
            <a:r>
              <a:rPr kumimoji="0" lang="tr-TR" altLang="tr-TR" sz="2400" b="0" i="0" u="none" strike="noStrike" cap="none" normalizeH="0" baseline="0" dirty="0">
                <a:ln>
                  <a:noFill/>
                </a:ln>
                <a:solidFill>
                  <a:schemeClr val="tx1"/>
                </a:solidFill>
                <a:effectLst/>
                <a:latin typeface="Arial" panose="020B0604020202020204" pitchFamily="34" charset="0"/>
              </a:rPr>
              <a:t>Fonksiyon: Sağlık alanındaki rolüyle tanınır, tıbbi literatürü analiz ederek kanser hastaları için tedavi seçeneklerini belirlemeye yardımcı olur.</a:t>
            </a:r>
          </a:p>
          <a:p>
            <a:pPr algn="ctr">
              <a:lnSpc>
                <a:spcPts val="2555"/>
              </a:lnSpc>
              <a:spcBef>
                <a:spcPct val="0"/>
              </a:spcBef>
            </a:pPr>
            <a:r>
              <a:rPr lang="en-US" sz="2365" dirty="0">
                <a:solidFill>
                  <a:srgbClr val="000000"/>
                </a:solidFill>
                <a:latin typeface="Angsana New"/>
                <a:ea typeface="Angsana New"/>
                <a:cs typeface="Angsana New"/>
                <a:sym typeface="Angsana New"/>
              </a:rPr>
              <a:t>.</a:t>
            </a:r>
          </a:p>
        </p:txBody>
      </p:sp>
      <p:sp>
        <p:nvSpPr>
          <p:cNvPr id="49" name="TextBox 49"/>
          <p:cNvSpPr txBox="1"/>
          <p:nvPr/>
        </p:nvSpPr>
        <p:spPr>
          <a:xfrm>
            <a:off x="11512047" y="149342"/>
            <a:ext cx="4000409" cy="461152"/>
          </a:xfrm>
          <a:prstGeom prst="rect">
            <a:avLst/>
          </a:prstGeom>
        </p:spPr>
        <p:txBody>
          <a:bodyPr lIns="0" tIns="0" rIns="0" bIns="0" rtlCol="0" anchor="t">
            <a:spAutoFit/>
          </a:bodyPr>
          <a:lstStyle/>
          <a:p>
            <a:pPr algn="ctr">
              <a:lnSpc>
                <a:spcPts val="3498"/>
              </a:lnSpc>
              <a:spcBef>
                <a:spcPct val="0"/>
              </a:spcBef>
            </a:pPr>
            <a:r>
              <a:rPr lang="en-US" sz="2400" b="1" dirty="0">
                <a:solidFill>
                  <a:srgbClr val="000000"/>
                </a:solidFill>
                <a:latin typeface="Times New Roman" panose="02020603050405020304" pitchFamily="18" charset="0"/>
                <a:ea typeface="Angsana New Bold"/>
                <a:cs typeface="Times New Roman" panose="02020603050405020304" pitchFamily="18" charset="0"/>
                <a:sym typeface="Angsana New Bold"/>
              </a:rPr>
              <a:t>ChatGPT</a:t>
            </a:r>
            <a:r>
              <a:rPr lang="en-US" sz="3238" b="1" dirty="0">
                <a:solidFill>
                  <a:srgbClr val="000000"/>
                </a:solidFill>
                <a:latin typeface="Angsana New Bold"/>
                <a:ea typeface="Angsana New Bold"/>
                <a:cs typeface="Angsana New Bold"/>
                <a:sym typeface="Angsana New Bold"/>
              </a:rPr>
              <a:t> by OpenAI</a:t>
            </a:r>
          </a:p>
        </p:txBody>
      </p:sp>
      <p:sp>
        <p:nvSpPr>
          <p:cNvPr id="50" name="TextBox 50"/>
          <p:cNvSpPr txBox="1"/>
          <p:nvPr/>
        </p:nvSpPr>
        <p:spPr>
          <a:xfrm>
            <a:off x="11213112" y="633314"/>
            <a:ext cx="4902357" cy="1782476"/>
          </a:xfrm>
          <a:prstGeom prst="rect">
            <a:avLst/>
          </a:prstGeom>
        </p:spPr>
        <p:txBody>
          <a:bodyPr wrap="square" lIns="0" tIns="0" rIns="0" bIns="0" rtlCol="0" anchor="t">
            <a:spAutoFit/>
          </a:bodyPr>
          <a:lstStyle/>
          <a:p>
            <a:pPr algn="ctr">
              <a:lnSpc>
                <a:spcPts val="2555"/>
              </a:lnSpc>
              <a:spcBef>
                <a:spcPct val="0"/>
              </a:spcBef>
            </a:pP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T</a:t>
            </a:r>
            <a:r>
              <a:rPr lang="tr-TR"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ip</a:t>
            </a: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a:t>
            </a:r>
            <a:r>
              <a:rPr lang="en-US" sz="2000" b="1" dirty="0">
                <a:solidFill>
                  <a:srgbClr val="000000"/>
                </a:solidFill>
                <a:latin typeface="Times New Roman" panose="02020603050405020304" pitchFamily="18" charset="0"/>
                <a:ea typeface="Angsana New"/>
                <a:cs typeface="Times New Roman" panose="02020603050405020304" pitchFamily="18" charset="0"/>
                <a:sym typeface="Angsana New"/>
              </a:rPr>
              <a:t> </a:t>
            </a:r>
            <a:r>
              <a:rPr lang="tr-TR" sz="2000" b="1" dirty="0" err="1">
                <a:solidFill>
                  <a:srgbClr val="000000"/>
                </a:solidFill>
                <a:latin typeface="Times New Roman" panose="02020603050405020304" pitchFamily="18" charset="0"/>
                <a:ea typeface="Angsana New Italics"/>
                <a:cs typeface="Times New Roman" panose="02020603050405020304" pitchFamily="18" charset="0"/>
                <a:sym typeface="Angsana New Italics"/>
              </a:rPr>
              <a:t>Diyalogsal</a:t>
            </a:r>
            <a:r>
              <a:rPr lang="tr-TR"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rPr>
              <a:t> Yapay Zeka</a:t>
            </a:r>
            <a:endParaRPr lang="en-US"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365" b="1" dirty="0">
                <a:solidFill>
                  <a:srgbClr val="000000"/>
                </a:solidFill>
                <a:latin typeface="Angsana New Bold"/>
                <a:ea typeface="Angsana New Bold"/>
                <a:cs typeface="Angsana New Bold"/>
                <a:sym typeface="Angsana New Bold"/>
              </a:rPr>
              <a:t>     </a:t>
            </a:r>
            <a:r>
              <a:rPr kumimoji="0" lang="tr-TR" altLang="tr-TR" sz="2400" b="0" i="0" u="none" strike="noStrike" cap="none" normalizeH="0" baseline="0" dirty="0">
                <a:ln>
                  <a:noFill/>
                </a:ln>
                <a:solidFill>
                  <a:schemeClr val="tx1"/>
                </a:solidFill>
                <a:effectLst/>
                <a:latin typeface="Arial" panose="020B0604020202020204" pitchFamily="34" charset="0"/>
              </a:rPr>
              <a:t>Fonksiyon: Kullanıcılarla diyalog kurar, soruları yanıtlar ve çeşitli konularda bilgi sağlar.</a:t>
            </a:r>
          </a:p>
          <a:p>
            <a:pPr algn="ctr">
              <a:lnSpc>
                <a:spcPts val="2555"/>
              </a:lnSpc>
              <a:spcBef>
                <a:spcPct val="0"/>
              </a:spcBef>
            </a:pPr>
            <a:endParaRPr lang="en-US" sz="2365" dirty="0">
              <a:solidFill>
                <a:srgbClr val="000000"/>
              </a:solidFill>
              <a:latin typeface="Angsana New"/>
              <a:ea typeface="Angsana New"/>
              <a:cs typeface="Angsana New"/>
              <a:sym typeface="Angsana New"/>
            </a:endParaRPr>
          </a:p>
        </p:txBody>
      </p:sp>
      <p:sp>
        <p:nvSpPr>
          <p:cNvPr id="51" name="TextBox 51"/>
          <p:cNvSpPr txBox="1"/>
          <p:nvPr/>
        </p:nvSpPr>
        <p:spPr>
          <a:xfrm>
            <a:off x="12694801" y="3047660"/>
            <a:ext cx="4269546" cy="428002"/>
          </a:xfrm>
          <a:prstGeom prst="rect">
            <a:avLst/>
          </a:prstGeom>
        </p:spPr>
        <p:txBody>
          <a:bodyPr lIns="0" tIns="0" rIns="0" bIns="0" rtlCol="0" anchor="t">
            <a:spAutoFit/>
          </a:bodyPr>
          <a:lstStyle/>
          <a:p>
            <a:pPr algn="ctr">
              <a:lnSpc>
                <a:spcPts val="3740"/>
              </a:lnSpc>
              <a:spcBef>
                <a:spcPct val="0"/>
              </a:spcBef>
            </a:pPr>
            <a:r>
              <a:rPr lang="en-US" sz="2400" b="1" dirty="0">
                <a:solidFill>
                  <a:srgbClr val="000000"/>
                </a:solidFill>
                <a:latin typeface="Times New Roman" panose="02020603050405020304" pitchFamily="18" charset="0"/>
                <a:ea typeface="Angsana New Bold"/>
                <a:cs typeface="Times New Roman" panose="02020603050405020304" pitchFamily="18" charset="0"/>
                <a:sym typeface="Angsana New Bold"/>
              </a:rPr>
              <a:t>Netflix </a:t>
            </a:r>
            <a:r>
              <a:rPr lang="tr-TR" sz="2400" b="1" dirty="0">
                <a:solidFill>
                  <a:srgbClr val="000000"/>
                </a:solidFill>
                <a:latin typeface="Times New Roman" panose="02020603050405020304" pitchFamily="18" charset="0"/>
                <a:ea typeface="Angsana New Bold"/>
                <a:cs typeface="Times New Roman" panose="02020603050405020304" pitchFamily="18" charset="0"/>
                <a:sym typeface="Angsana New Bold"/>
              </a:rPr>
              <a:t>Tercih Motoru</a:t>
            </a:r>
            <a:endParaRPr lang="en-US" sz="2400" b="1" dirty="0">
              <a:solidFill>
                <a:srgbClr val="000000"/>
              </a:solidFill>
              <a:latin typeface="Times New Roman" panose="02020603050405020304" pitchFamily="18" charset="0"/>
              <a:ea typeface="Angsana New Bold"/>
              <a:cs typeface="Times New Roman" panose="02020603050405020304" pitchFamily="18" charset="0"/>
              <a:sym typeface="Angsana New Bold"/>
            </a:endParaRPr>
          </a:p>
        </p:txBody>
      </p:sp>
      <p:sp>
        <p:nvSpPr>
          <p:cNvPr id="52" name="TextBox 52"/>
          <p:cNvSpPr txBox="1"/>
          <p:nvPr/>
        </p:nvSpPr>
        <p:spPr>
          <a:xfrm>
            <a:off x="13147426" y="6846787"/>
            <a:ext cx="2952004" cy="437620"/>
          </a:xfrm>
          <a:prstGeom prst="rect">
            <a:avLst/>
          </a:prstGeom>
        </p:spPr>
        <p:txBody>
          <a:bodyPr lIns="0" tIns="0" rIns="0" bIns="0" rtlCol="0" anchor="t">
            <a:spAutoFit/>
          </a:bodyPr>
          <a:lstStyle/>
          <a:p>
            <a:pPr algn="ctr">
              <a:lnSpc>
                <a:spcPts val="3781"/>
              </a:lnSpc>
              <a:spcBef>
                <a:spcPct val="0"/>
              </a:spcBef>
            </a:pPr>
            <a:r>
              <a:rPr lang="en-US" sz="2400" b="1" dirty="0">
                <a:solidFill>
                  <a:srgbClr val="000000"/>
                </a:solidFill>
                <a:latin typeface="Times New Roman" panose="02020603050405020304" pitchFamily="18" charset="0"/>
                <a:ea typeface="Angsana New Bold"/>
                <a:cs typeface="Times New Roman" panose="02020603050405020304" pitchFamily="18" charset="0"/>
                <a:sym typeface="Angsana New Bold"/>
              </a:rPr>
              <a:t>DeepMind AlphaGo</a:t>
            </a:r>
          </a:p>
        </p:txBody>
      </p:sp>
      <p:sp>
        <p:nvSpPr>
          <p:cNvPr id="53" name="TextBox 53"/>
          <p:cNvSpPr txBox="1"/>
          <p:nvPr/>
        </p:nvSpPr>
        <p:spPr>
          <a:xfrm>
            <a:off x="12694801" y="7535921"/>
            <a:ext cx="4235666" cy="1072088"/>
          </a:xfrm>
          <a:prstGeom prst="rect">
            <a:avLst/>
          </a:prstGeom>
        </p:spPr>
        <p:txBody>
          <a:bodyPr wrap="square" lIns="0" tIns="0" rIns="0" bIns="0" rtlCol="0" anchor="t">
            <a:spAutoFit/>
          </a:bodyPr>
          <a:lstStyle/>
          <a:p>
            <a:pPr algn="ctr">
              <a:lnSpc>
                <a:spcPts val="2555"/>
              </a:lnSpc>
              <a:spcBef>
                <a:spcPct val="0"/>
              </a:spcBef>
            </a:pP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T</a:t>
            </a:r>
            <a:r>
              <a:rPr lang="tr-TR"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ip</a:t>
            </a:r>
            <a:r>
              <a:rPr lang="en-US" sz="2000" b="1" dirty="0">
                <a:solidFill>
                  <a:srgbClr val="000000"/>
                </a:solidFill>
                <a:latin typeface="Times New Roman" panose="02020603050405020304" pitchFamily="18" charset="0"/>
                <a:ea typeface="Angsana New Bold"/>
                <a:cs typeface="Times New Roman" panose="02020603050405020304" pitchFamily="18" charset="0"/>
                <a:sym typeface="Angsana New Bold"/>
              </a:rPr>
              <a:t>:</a:t>
            </a:r>
            <a:r>
              <a:rPr lang="en-US" sz="2000" b="1" dirty="0">
                <a:solidFill>
                  <a:srgbClr val="000000"/>
                </a:solidFill>
                <a:latin typeface="Times New Roman" panose="02020603050405020304" pitchFamily="18" charset="0"/>
                <a:ea typeface="Angsana New"/>
                <a:cs typeface="Times New Roman" panose="02020603050405020304" pitchFamily="18" charset="0"/>
                <a:sym typeface="Angsana New"/>
              </a:rPr>
              <a:t> </a:t>
            </a:r>
            <a:r>
              <a:rPr lang="tr-TR"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rPr>
              <a:t>Oyun Yazılımı</a:t>
            </a:r>
            <a:endParaRPr lang="en-US" sz="2000" b="1" dirty="0">
              <a:solidFill>
                <a:srgbClr val="000000"/>
              </a:solidFill>
              <a:latin typeface="Times New Roman" panose="02020603050405020304" pitchFamily="18" charset="0"/>
              <a:ea typeface="Angsana New Italics"/>
              <a:cs typeface="Times New Roman" panose="02020603050405020304" pitchFamily="18" charset="0"/>
              <a:sym typeface="Angsana New Itali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chemeClr val="tx1"/>
                </a:solidFill>
                <a:effectLst/>
                <a:latin typeface="Arial" panose="020B0604020202020204" pitchFamily="34" charset="0"/>
              </a:rPr>
              <a:t>Fonksiyon: Oyunda bir insan ustasını yenebilen ilk yazılımdı.</a:t>
            </a:r>
          </a:p>
        </p:txBody>
      </p:sp>
      <p:sp>
        <p:nvSpPr>
          <p:cNvPr id="54" name="TextBox 54"/>
          <p:cNvSpPr txBox="1"/>
          <p:nvPr/>
        </p:nvSpPr>
        <p:spPr>
          <a:xfrm>
            <a:off x="7700963" y="1924179"/>
            <a:ext cx="2344576" cy="437620"/>
          </a:xfrm>
          <a:prstGeom prst="rect">
            <a:avLst/>
          </a:prstGeom>
        </p:spPr>
        <p:txBody>
          <a:bodyPr lIns="0" tIns="0" rIns="0" bIns="0" rtlCol="0" anchor="t">
            <a:spAutoFit/>
          </a:bodyPr>
          <a:lstStyle/>
          <a:p>
            <a:pPr algn="ctr">
              <a:lnSpc>
                <a:spcPts val="3826"/>
              </a:lnSpc>
              <a:spcBef>
                <a:spcPct val="0"/>
              </a:spcBef>
            </a:pPr>
            <a:r>
              <a:rPr lang="en-US" sz="2400" b="1" dirty="0">
                <a:solidFill>
                  <a:srgbClr val="000000"/>
                </a:solidFill>
                <a:latin typeface="Times New Roman" panose="02020603050405020304" pitchFamily="18" charset="0"/>
                <a:ea typeface="Angsana New Bold"/>
                <a:cs typeface="Times New Roman" panose="02020603050405020304" pitchFamily="18" charset="0"/>
                <a:sym typeface="Angsana New Bold"/>
              </a:rPr>
              <a:t>Tesla </a:t>
            </a:r>
            <a:r>
              <a:rPr lang="tr-TR" sz="2400" b="1" dirty="0">
                <a:solidFill>
                  <a:srgbClr val="000000"/>
                </a:solidFill>
                <a:latin typeface="Times New Roman" panose="02020603050405020304" pitchFamily="18" charset="0"/>
                <a:ea typeface="Angsana New Bold"/>
                <a:cs typeface="Times New Roman" panose="02020603050405020304" pitchFamily="18" charset="0"/>
                <a:sym typeface="Angsana New Bold"/>
              </a:rPr>
              <a:t>Otopilot</a:t>
            </a:r>
            <a:endParaRPr lang="en-US" sz="2400" b="1" dirty="0">
              <a:solidFill>
                <a:srgbClr val="000000"/>
              </a:solidFill>
              <a:latin typeface="Times New Roman" panose="02020603050405020304" pitchFamily="18" charset="0"/>
              <a:ea typeface="Angsana New Bold"/>
              <a:cs typeface="Times New Roman" panose="02020603050405020304" pitchFamily="18" charset="0"/>
              <a:sym typeface="Angsana New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1414</Words>
  <Application>Microsoft Office PowerPoint</Application>
  <PresentationFormat>Custom</PresentationFormat>
  <Paragraphs>168</Paragraphs>
  <Slides>24</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Open Sans Bold</vt:lpstr>
      <vt:lpstr>Angsana New</vt:lpstr>
      <vt:lpstr>Arial</vt:lpstr>
      <vt:lpstr>Calibri</vt:lpstr>
      <vt:lpstr>Angsana New Bold</vt:lpstr>
      <vt:lpstr>Open Sans</vt:lpstr>
      <vt:lpstr>-apple-system</vt:lpstr>
      <vt:lpstr>Canva Sans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and Related Technologies Kopyası</dc:title>
  <dc:creator>Can Kaya</dc:creator>
  <cp:lastModifiedBy>SİNEM İŞBİLEN</cp:lastModifiedBy>
  <cp:revision>55</cp:revision>
  <dcterms:created xsi:type="dcterms:W3CDTF">2006-08-16T00:00:00Z</dcterms:created>
  <dcterms:modified xsi:type="dcterms:W3CDTF">2024-12-17T12:24:31Z</dcterms:modified>
  <dc:identifier>DAGYOyHq28E</dc:identifier>
</cp:coreProperties>
</file>