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307" r:id="rId6"/>
    <p:sldId id="309" r:id="rId7"/>
    <p:sldId id="308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10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</p:sldIdLst>
  <p:sldSz cx="18288000" cy="10287000"/>
  <p:notesSz cx="6858000" cy="9144000"/>
  <p:embeddedFontLst>
    <p:embeddedFont>
      <p:font typeface="Agrandir" panose="020B0604020202020204" charset="0"/>
      <p:regular r:id="rId58"/>
    </p:embeddedFont>
    <p:embeddedFont>
      <p:font typeface="Agrandir Bold" panose="020B0604020202020204" charset="0"/>
      <p:regular r:id="rId59"/>
    </p:embeddedFont>
    <p:embeddedFont>
      <p:font typeface="Hauora" panose="020B0604020202020204" charset="0"/>
      <p:regular r:id="rId60"/>
    </p:embeddedFont>
    <p:embeddedFont>
      <p:font typeface="Hauora Bold" panose="020B0604020202020204" charset="0"/>
      <p:regular r:id="rId61"/>
    </p:embeddedFont>
    <p:embeddedFont>
      <p:font typeface="Hauora Medium" panose="020B0604020202020204" charset="0"/>
      <p:regular r:id="rId62"/>
    </p:embeddedFont>
    <p:embeddedFont>
      <p:font typeface="Hauora Semi-Bold" panose="020B0604020202020204" charset="0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4" userDrawn="1">
          <p15:clr>
            <a:srgbClr val="A4A3A4"/>
          </p15:clr>
        </p15:guide>
        <p15:guide id="2" pos="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5ACAE-E79A-9C52-0EE9-DB994D15BBFB}" v="5" dt="2026-05-26T13:36:02.312"/>
    <p1510:client id="{AEF2760B-1C87-84A6-D1FE-D1AA2188AB36}" v="119" dt="2026-05-26T13:54:55.481"/>
    <p1510:client id="{C84927C7-7546-49CA-9A51-C8D71DAE31D9}" v="197" dt="2026-05-27T09:30:11.308"/>
    <p1510:client id="{CA4EDF50-002B-F108-50BB-FBBCD1F2530D}" v="3" dt="2026-05-27T05:19:22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664"/>
        <p:guide pos="62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font" Target="fonts/font6.fntdata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1.fntdata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4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2.fntdata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3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2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24.png"/><Relationship Id="rId5" Type="http://schemas.openxmlformats.org/officeDocument/2006/relationships/image" Target="../media/image13.svg"/><Relationship Id="rId10" Type="http://schemas.openxmlformats.org/officeDocument/2006/relationships/image" Target="../media/image23.png"/><Relationship Id="rId4" Type="http://schemas.openxmlformats.org/officeDocument/2006/relationships/image" Target="../media/image18.sv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24.png"/><Relationship Id="rId5" Type="http://schemas.openxmlformats.org/officeDocument/2006/relationships/image" Target="../media/image30.svg"/><Relationship Id="rId10" Type="http://schemas.openxmlformats.org/officeDocument/2006/relationships/image" Target="../media/image23.png"/><Relationship Id="rId4" Type="http://schemas.openxmlformats.org/officeDocument/2006/relationships/image" Target="../media/image16.svg"/><Relationship Id="rId9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3.svg"/><Relationship Id="rId7" Type="http://schemas.openxmlformats.org/officeDocument/2006/relationships/image" Target="../media/image20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24.png"/><Relationship Id="rId5" Type="http://schemas.openxmlformats.org/officeDocument/2006/relationships/image" Target="../media/image30.svg"/><Relationship Id="rId10" Type="http://schemas.openxmlformats.org/officeDocument/2006/relationships/image" Target="../media/image23.png"/><Relationship Id="rId4" Type="http://schemas.openxmlformats.org/officeDocument/2006/relationships/image" Target="../media/image16.svg"/><Relationship Id="rId9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3.svg"/><Relationship Id="rId7" Type="http://schemas.openxmlformats.org/officeDocument/2006/relationships/image" Target="../media/image20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3.svg"/><Relationship Id="rId4" Type="http://schemas.openxmlformats.org/officeDocument/2006/relationships/image" Target="../media/image1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16.svg"/><Relationship Id="rId4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8.svg"/><Relationship Id="rId4" Type="http://schemas.openxmlformats.org/officeDocument/2006/relationships/image" Target="../media/image4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55.svg"/><Relationship Id="rId4" Type="http://schemas.openxmlformats.org/officeDocument/2006/relationships/image" Target="../media/image54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8.svg"/><Relationship Id="rId4" Type="http://schemas.openxmlformats.org/officeDocument/2006/relationships/image" Target="../media/image21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8.sv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16.sv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30.svg"/><Relationship Id="rId4" Type="http://schemas.openxmlformats.org/officeDocument/2006/relationships/image" Target="../media/image16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8.svg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svg"/><Relationship Id="rId7" Type="http://schemas.openxmlformats.org/officeDocument/2006/relationships/image" Target="../media/image5.png"/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8221" y="-4856055"/>
            <a:ext cx="19345029" cy="19345029"/>
            <a:chOff x="0" y="0"/>
            <a:chExt cx="25793373" cy="2579337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5793373" cy="25793373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238125" cap="sq">
                <a:solidFill>
                  <a:srgbClr val="FE510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83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355400" y="2659327"/>
              <a:ext cx="21082573" cy="2108257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238125" cap="sq">
                <a:solidFill>
                  <a:srgbClr val="FE510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83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5868597" y="8024304"/>
            <a:ext cx="6477402" cy="922374"/>
            <a:chOff x="0" y="0"/>
            <a:chExt cx="2155204" cy="3068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55204" cy="306898"/>
            </a:xfrm>
            <a:custGeom>
              <a:avLst/>
              <a:gdLst/>
              <a:ahLst/>
              <a:cxnLst/>
              <a:rect l="l" t="t" r="r" b="b"/>
              <a:pathLst>
                <a:path w="2155204" h="306898">
                  <a:moveTo>
                    <a:pt x="153449" y="0"/>
                  </a:moveTo>
                  <a:lnTo>
                    <a:pt x="2001755" y="0"/>
                  </a:lnTo>
                  <a:cubicBezTo>
                    <a:pt x="2086502" y="0"/>
                    <a:pt x="2155204" y="68702"/>
                    <a:pt x="2155204" y="153449"/>
                  </a:cubicBezTo>
                  <a:lnTo>
                    <a:pt x="2155204" y="153449"/>
                  </a:lnTo>
                  <a:cubicBezTo>
                    <a:pt x="2155204" y="238197"/>
                    <a:pt x="2086502" y="306898"/>
                    <a:pt x="2001755" y="306898"/>
                  </a:cubicBezTo>
                  <a:lnTo>
                    <a:pt x="153449" y="306898"/>
                  </a:lnTo>
                  <a:cubicBezTo>
                    <a:pt x="68702" y="306898"/>
                    <a:pt x="0" y="238197"/>
                    <a:pt x="0" y="153449"/>
                  </a:cubicBezTo>
                  <a:lnTo>
                    <a:pt x="0" y="153449"/>
                  </a:lnTo>
                  <a:cubicBezTo>
                    <a:pt x="0" y="68702"/>
                    <a:pt x="68702" y="0"/>
                    <a:pt x="153449" y="0"/>
                  </a:cubicBezTo>
                  <a:close/>
                </a:path>
              </a:pathLst>
            </a:custGeom>
            <a:solidFill>
              <a:srgbClr val="FE510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155204" cy="335473"/>
            </a:xfrm>
            <a:prstGeom prst="rect">
              <a:avLst/>
            </a:prstGeom>
          </p:spPr>
          <p:txBody>
            <a:bodyPr lIns="88525" tIns="88525" rIns="88525" bIns="88525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321463" y="8079442"/>
            <a:ext cx="5571670" cy="79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1"/>
              </a:lnSpc>
            </a:pPr>
            <a:r>
              <a:rPr lang="en-US" sz="5138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Meet the finalists!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26960" y="2314197"/>
            <a:ext cx="10277564" cy="5122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93"/>
              </a:lnSpc>
            </a:pPr>
            <a:r>
              <a:rPr lang="en-US" sz="12176" b="1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European</a:t>
            </a:r>
          </a:p>
          <a:p>
            <a:pPr algn="ctr">
              <a:lnSpc>
                <a:spcPts val="13393"/>
              </a:lnSpc>
            </a:pPr>
            <a:r>
              <a:rPr lang="en-US" sz="12176" b="1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Digital Skills</a:t>
            </a:r>
          </a:p>
          <a:p>
            <a:pPr algn="ctr">
              <a:lnSpc>
                <a:spcPts val="13393"/>
              </a:lnSpc>
            </a:pPr>
            <a:r>
              <a:rPr lang="en-US" sz="12176" b="1">
                <a:solidFill>
                  <a:srgbClr val="E7FE4F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Awards 2026</a:t>
            </a:r>
          </a:p>
        </p:txBody>
      </p:sp>
      <p:sp>
        <p:nvSpPr>
          <p:cNvPr id="14" name="Freeform 14"/>
          <p:cNvSpPr/>
          <p:nvPr/>
        </p:nvSpPr>
        <p:spPr>
          <a:xfrm>
            <a:off x="6190284" y="856092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144271" y="905422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5" y="0"/>
                </a:lnTo>
                <a:lnTo>
                  <a:pt x="2953445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0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00630" y="-2924689"/>
            <a:ext cx="14569508" cy="14569508"/>
            <a:chOff x="0" y="0"/>
            <a:chExt cx="19426010" cy="1942601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9426010" cy="1942601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238125" cap="sq">
                <a:solidFill>
                  <a:srgbClr val="FE510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83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773945" y="2002845"/>
              <a:ext cx="15878121" cy="15878121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238125" cap="sq">
                <a:solidFill>
                  <a:srgbClr val="FE510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83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1763735" y="-1156507"/>
            <a:ext cx="11296845" cy="1129684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37806" r="-122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1963972" y="9061848"/>
            <a:ext cx="2313987" cy="731799"/>
          </a:xfrm>
          <a:custGeom>
            <a:avLst/>
            <a:gdLst/>
            <a:ahLst/>
            <a:cxnLst/>
            <a:rect l="l" t="t" r="r" b="b"/>
            <a:pathLst>
              <a:path w="2313987" h="731799">
                <a:moveTo>
                  <a:pt x="0" y="0"/>
                </a:moveTo>
                <a:lnTo>
                  <a:pt x="2313987" y="0"/>
                </a:lnTo>
                <a:lnTo>
                  <a:pt x="2313987" y="731799"/>
                </a:lnTo>
                <a:lnTo>
                  <a:pt x="0" y="7317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826362" y="2561559"/>
            <a:ext cx="9263406" cy="3682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2"/>
              </a:lnSpc>
            </a:pPr>
            <a:r>
              <a:rPr lang="en-US" sz="8729" b="1">
                <a:solidFill>
                  <a:srgbClr val="C7DCF1"/>
                </a:solidFill>
                <a:latin typeface="Hauora Bold"/>
                <a:ea typeface="Hauora Bold"/>
                <a:cs typeface="Hauora Bold"/>
                <a:sym typeface="Hauora Bold"/>
              </a:rPr>
              <a:t>Get to know </a:t>
            </a:r>
          </a:p>
          <a:p>
            <a:pPr algn="l">
              <a:lnSpc>
                <a:spcPts val="9602"/>
              </a:lnSpc>
            </a:pPr>
            <a:r>
              <a:rPr lang="en-US" sz="8729" b="1">
                <a:solidFill>
                  <a:srgbClr val="C7DCF1"/>
                </a:solidFill>
                <a:latin typeface="Hauora Bold"/>
                <a:ea typeface="Hauora Bold"/>
                <a:cs typeface="Hauora Bold"/>
                <a:sym typeface="Hauora Bold"/>
              </a:rPr>
              <a:t>the</a:t>
            </a:r>
            <a:r>
              <a:rPr lang="en-US" sz="8729" b="1">
                <a:solidFill>
                  <a:srgbClr val="FFFFFF"/>
                </a:solidFill>
                <a:latin typeface="Hauora Bold"/>
                <a:ea typeface="Hauora Bold"/>
                <a:cs typeface="Hauora Bold"/>
                <a:sym typeface="Hauora Bold"/>
              </a:rPr>
              <a:t> </a:t>
            </a:r>
            <a:r>
              <a:rPr lang="en-US" sz="8729" b="1">
                <a:solidFill>
                  <a:srgbClr val="E7FE4F"/>
                </a:solidFill>
                <a:latin typeface="Hauora Bold"/>
                <a:ea typeface="Hauora Bold"/>
                <a:cs typeface="Hauora Bold"/>
                <a:sym typeface="Hauora Bold"/>
              </a:rPr>
              <a:t>Jury </a:t>
            </a:r>
          </a:p>
          <a:p>
            <a:pPr algn="l">
              <a:lnSpc>
                <a:spcPts val="9602"/>
              </a:lnSpc>
            </a:pPr>
            <a:r>
              <a:rPr lang="en-US" sz="8729" b="1">
                <a:solidFill>
                  <a:srgbClr val="E7FE4F"/>
                </a:solidFill>
                <a:latin typeface="Hauora Bold"/>
                <a:ea typeface="Hauora Bold"/>
                <a:cs typeface="Hauora Bold"/>
                <a:sym typeface="Hauora Bold"/>
              </a:rPr>
              <a:t>of EDSA26!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3767" y="9271564"/>
            <a:ext cx="7503604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26035D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FE5104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572DF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24847148" cy="399606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4847148" cy="3996065"/>
              <a:chOff x="0" y="0"/>
              <a:chExt cx="5268473" cy="84730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268473" cy="847307"/>
              </a:xfrm>
              <a:custGeom>
                <a:avLst/>
                <a:gdLst/>
                <a:ahLst/>
                <a:cxnLst/>
                <a:rect l="l" t="t" r="r" b="b"/>
                <a:pathLst>
                  <a:path w="5268473" h="847307">
                    <a:moveTo>
                      <a:pt x="0" y="0"/>
                    </a:moveTo>
                    <a:lnTo>
                      <a:pt x="5268473" y="0"/>
                    </a:lnTo>
                    <a:lnTo>
                      <a:pt x="5268473" y="847307"/>
                    </a:lnTo>
                    <a:lnTo>
                      <a:pt x="0" y="84730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5268473" cy="8663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20182712" y="524749"/>
              <a:ext cx="3937926" cy="876189"/>
            </a:xfrm>
            <a:custGeom>
              <a:avLst/>
              <a:gdLst/>
              <a:ahLst/>
              <a:cxnLst/>
              <a:rect l="l" t="t" r="r" b="b"/>
              <a:pathLst>
                <a:path w="3937926" h="876189">
                  <a:moveTo>
                    <a:pt x="0" y="0"/>
                  </a:moveTo>
                  <a:lnTo>
                    <a:pt x="3937926" y="0"/>
                  </a:lnTo>
                  <a:lnTo>
                    <a:pt x="3937926" y="876189"/>
                  </a:lnTo>
                  <a:lnTo>
                    <a:pt x="0" y="876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53" r="-15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6244063" y="458976"/>
              <a:ext cx="3085316" cy="975731"/>
            </a:xfrm>
            <a:custGeom>
              <a:avLst/>
              <a:gdLst/>
              <a:ahLst/>
              <a:cxnLst/>
              <a:rect l="l" t="t" r="r" b="b"/>
              <a:pathLst>
                <a:path w="3085316" h="975731">
                  <a:moveTo>
                    <a:pt x="0" y="0"/>
                  </a:moveTo>
                  <a:lnTo>
                    <a:pt x="3085316" y="0"/>
                  </a:lnTo>
                  <a:lnTo>
                    <a:pt x="3085316" y="975731"/>
                  </a:lnTo>
                  <a:lnTo>
                    <a:pt x="0" y="975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9008350" y="4765318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324395" y="4765318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147370" y="625947"/>
            <a:ext cx="6995951" cy="7688917"/>
            <a:chOff x="487680" y="-128270"/>
            <a:chExt cx="11526520" cy="12668250"/>
          </a:xfrm>
        </p:grpSpPr>
        <p:sp>
          <p:nvSpPr>
            <p:cNvPr id="11" name="Freeform 11"/>
            <p:cNvSpPr/>
            <p:nvPr/>
          </p:nvSpPr>
          <p:spPr>
            <a:xfrm>
              <a:off x="233880" y="263370"/>
              <a:ext cx="11052628" cy="12336530"/>
            </a:xfrm>
            <a:custGeom>
              <a:avLst/>
              <a:gdLst/>
              <a:ahLst/>
              <a:cxnLst/>
              <a:rect l="l" t="t" r="r" b="b"/>
              <a:pathLst>
                <a:path w="11052628" h="12336530">
                  <a:moveTo>
                    <a:pt x="8470700" y="974880"/>
                  </a:moveTo>
                  <a:cubicBezTo>
                    <a:pt x="6894630" y="-107160"/>
                    <a:pt x="5058210" y="-263370"/>
                    <a:pt x="3431340" y="381790"/>
                  </a:cubicBezTo>
                  <a:cubicBezTo>
                    <a:pt x="2298500" y="821210"/>
                    <a:pt x="1263450" y="1829590"/>
                    <a:pt x="633530" y="3274850"/>
                  </a:cubicBezTo>
                  <a:cubicBezTo>
                    <a:pt x="-142440" y="5052850"/>
                    <a:pt x="-233880" y="7481090"/>
                    <a:pt x="516690" y="9281950"/>
                  </a:cubicBezTo>
                  <a:cubicBezTo>
                    <a:pt x="1050090" y="10560840"/>
                    <a:pt x="1953060" y="11449840"/>
                    <a:pt x="2925880" y="11903230"/>
                  </a:cubicBezTo>
                  <a:cubicBezTo>
                    <a:pt x="3898700" y="12356620"/>
                    <a:pt x="4941370" y="12404880"/>
                    <a:pt x="5957370" y="12271530"/>
                  </a:cubicBezTo>
                  <a:cubicBezTo>
                    <a:pt x="7062270" y="12126750"/>
                    <a:pt x="8177330" y="11758450"/>
                    <a:pt x="9124750" y="10908820"/>
                  </a:cubicBezTo>
                  <a:cubicBezTo>
                    <a:pt x="10072170" y="10059190"/>
                    <a:pt x="10836710" y="8673620"/>
                    <a:pt x="11013240" y="7064530"/>
                  </a:cubicBezTo>
                  <a:cubicBezTo>
                    <a:pt x="11292640" y="4539770"/>
                    <a:pt x="10048040" y="2056920"/>
                    <a:pt x="8470700" y="974880"/>
                  </a:cubicBezTo>
                  <a:close/>
                </a:path>
              </a:pathLst>
            </a:custGeom>
            <a:blipFill>
              <a:blip r:embed="rId6"/>
              <a:stretch>
                <a:fillRect t="-16611" b="-166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974809" y="3476630"/>
            <a:ext cx="7406704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b="1">
                <a:solidFill>
                  <a:srgbClr val="E7FE4F"/>
                </a:solidFill>
                <a:latin typeface="Hauora Bold"/>
                <a:ea typeface="Hauora Bold"/>
                <a:cs typeface="Hauora Bold"/>
                <a:sym typeface="Hauora Bold"/>
              </a:rPr>
              <a:t>Katharina Kunze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41865" y="4803418"/>
            <a:ext cx="6708325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Project Manager Deutschland </a:t>
            </a:r>
            <a:r>
              <a:rPr lang="en-US" sz="3590" b="1" err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sicher</a:t>
            </a:r>
            <a:r>
              <a:rPr lang="en-US" sz="3590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 </a:t>
            </a:r>
            <a:r>
              <a:rPr lang="en-US" sz="3590" b="1" err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im</a:t>
            </a:r>
            <a:r>
              <a:rPr lang="en-US" sz="3590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 Netz e.V. (</a:t>
            </a:r>
            <a:r>
              <a:rPr lang="en-US" sz="3590" b="1" err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DsiN</a:t>
            </a:r>
            <a:r>
              <a:rPr lang="en-US" sz="3590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) </a:t>
            </a:r>
          </a:p>
          <a:p>
            <a:pPr algn="l">
              <a:lnSpc>
                <a:spcPts val="3949"/>
              </a:lnSpc>
            </a:pPr>
            <a:r>
              <a:rPr lang="en-US" sz="3590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#EDSA25 Winner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451843" y="531567"/>
            <a:ext cx="1329041" cy="954493"/>
          </a:xfrm>
          <a:custGeom>
            <a:avLst/>
            <a:gdLst/>
            <a:ahLst/>
            <a:cxnLst/>
            <a:rect l="l" t="t" r="r" b="b"/>
            <a:pathLst>
              <a:path w="1329041" h="954493">
                <a:moveTo>
                  <a:pt x="0" y="0"/>
                </a:moveTo>
                <a:lnTo>
                  <a:pt x="1329041" y="0"/>
                </a:lnTo>
                <a:lnTo>
                  <a:pt x="1329041" y="954493"/>
                </a:lnTo>
                <a:lnTo>
                  <a:pt x="0" y="9544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155276" y="625947"/>
            <a:ext cx="1353375" cy="876003"/>
          </a:xfrm>
          <a:custGeom>
            <a:avLst/>
            <a:gdLst/>
            <a:ahLst/>
            <a:cxnLst/>
            <a:rect l="l" t="t" r="r" b="b"/>
            <a:pathLst>
              <a:path w="1353375" h="876003">
                <a:moveTo>
                  <a:pt x="0" y="0"/>
                </a:moveTo>
                <a:lnTo>
                  <a:pt x="1353375" y="0"/>
                </a:lnTo>
                <a:lnTo>
                  <a:pt x="1353375" y="876002"/>
                </a:lnTo>
                <a:lnTo>
                  <a:pt x="0" y="8760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9197385" y="603078"/>
            <a:ext cx="882982" cy="882982"/>
          </a:xfrm>
          <a:custGeom>
            <a:avLst/>
            <a:gdLst/>
            <a:ahLst/>
            <a:cxnLst/>
            <a:rect l="l" t="t" r="r" b="b"/>
            <a:pathLst>
              <a:path w="882982" h="882982">
                <a:moveTo>
                  <a:pt x="0" y="0"/>
                </a:moveTo>
                <a:lnTo>
                  <a:pt x="882983" y="0"/>
                </a:lnTo>
                <a:lnTo>
                  <a:pt x="882983" y="882982"/>
                </a:lnTo>
                <a:lnTo>
                  <a:pt x="0" y="8829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883043" y="567322"/>
            <a:ext cx="1926605" cy="1083017"/>
          </a:xfrm>
          <a:custGeom>
            <a:avLst/>
            <a:gdLst/>
            <a:ahLst/>
            <a:cxnLst/>
            <a:rect l="l" t="t" r="r" b="b"/>
            <a:pathLst>
              <a:path w="1926605" h="1083017">
                <a:moveTo>
                  <a:pt x="0" y="0"/>
                </a:moveTo>
                <a:lnTo>
                  <a:pt x="1926605" y="0"/>
                </a:lnTo>
                <a:lnTo>
                  <a:pt x="1926605" y="1083018"/>
                </a:lnTo>
                <a:lnTo>
                  <a:pt x="0" y="1083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8946" b="-389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181123" y="567996"/>
            <a:ext cx="953145" cy="953145"/>
          </a:xfrm>
          <a:custGeom>
            <a:avLst/>
            <a:gdLst/>
            <a:ahLst/>
            <a:cxnLst/>
            <a:rect l="l" t="t" r="r" b="b"/>
            <a:pathLst>
              <a:path w="953145" h="953145">
                <a:moveTo>
                  <a:pt x="0" y="0"/>
                </a:moveTo>
                <a:lnTo>
                  <a:pt x="953144" y="0"/>
                </a:lnTo>
                <a:lnTo>
                  <a:pt x="953144" y="953145"/>
                </a:lnTo>
                <a:lnTo>
                  <a:pt x="0" y="95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305338">
            <a:off x="13765360" y="5926764"/>
            <a:ext cx="1164705" cy="1164705"/>
          </a:xfrm>
          <a:custGeom>
            <a:avLst/>
            <a:gdLst/>
            <a:ahLst/>
            <a:cxnLst/>
            <a:rect l="l" t="t" r="r" b="b"/>
            <a:pathLst>
              <a:path w="1164705" h="1164705">
                <a:moveTo>
                  <a:pt x="0" y="0"/>
                </a:moveTo>
                <a:lnTo>
                  <a:pt x="1164704" y="0"/>
                </a:lnTo>
                <a:lnTo>
                  <a:pt x="1164704" y="1164705"/>
                </a:lnTo>
                <a:lnTo>
                  <a:pt x="0" y="11647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583766" y="9271564"/>
            <a:ext cx="74172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26035D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FE5104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572DF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008350" y="4765318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324395" y="4765318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008350" y="3476630"/>
            <a:ext cx="9598328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Kotryna Jankūnaitė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41865" y="4803418"/>
            <a:ext cx="6072951" cy="99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 b="1">
                <a:solidFill>
                  <a:srgbClr val="1F0D65"/>
                </a:solidFill>
                <a:latin typeface="Hauora Medium"/>
                <a:ea typeface="Hauora Medium"/>
                <a:cs typeface="Hauora Medium"/>
                <a:sym typeface="Hauora Medium"/>
              </a:rPr>
              <a:t>Head of Product at</a:t>
            </a:r>
          </a:p>
          <a:p>
            <a:pPr algn="l">
              <a:lnSpc>
                <a:spcPts val="3949"/>
              </a:lnSpc>
            </a:pPr>
            <a:r>
              <a:rPr lang="en-US" sz="3590" b="1">
                <a:solidFill>
                  <a:srgbClr val="1F0D65"/>
                </a:solidFill>
                <a:latin typeface="Hauora Medium"/>
                <a:ea typeface="Hauora Medium"/>
                <a:cs typeface="Hauora Medium"/>
                <a:sym typeface="Hauora Medium"/>
              </a:rPr>
              <a:t> CodeAcademy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47370" y="625947"/>
            <a:ext cx="6995951" cy="7688917"/>
            <a:chOff x="487680" y="-128270"/>
            <a:chExt cx="11526520" cy="12668250"/>
          </a:xfrm>
        </p:grpSpPr>
        <p:sp>
          <p:nvSpPr>
            <p:cNvPr id="12" name="Freeform 12"/>
            <p:cNvSpPr/>
            <p:nvPr/>
          </p:nvSpPr>
          <p:spPr>
            <a:xfrm>
              <a:off x="233880" y="263370"/>
              <a:ext cx="11052628" cy="12336530"/>
            </a:xfrm>
            <a:custGeom>
              <a:avLst/>
              <a:gdLst/>
              <a:ahLst/>
              <a:cxnLst/>
              <a:rect l="l" t="t" r="r" b="b"/>
              <a:pathLst>
                <a:path w="11052628" h="12336530">
                  <a:moveTo>
                    <a:pt x="8470700" y="974880"/>
                  </a:moveTo>
                  <a:cubicBezTo>
                    <a:pt x="6894630" y="-107160"/>
                    <a:pt x="5058210" y="-263370"/>
                    <a:pt x="3431340" y="381790"/>
                  </a:cubicBezTo>
                  <a:cubicBezTo>
                    <a:pt x="2298500" y="821210"/>
                    <a:pt x="1263450" y="1829590"/>
                    <a:pt x="633530" y="3274850"/>
                  </a:cubicBezTo>
                  <a:cubicBezTo>
                    <a:pt x="-142440" y="5052850"/>
                    <a:pt x="-233880" y="7481090"/>
                    <a:pt x="516690" y="9281950"/>
                  </a:cubicBezTo>
                  <a:cubicBezTo>
                    <a:pt x="1050090" y="10560840"/>
                    <a:pt x="1953060" y="11449840"/>
                    <a:pt x="2925880" y="11903230"/>
                  </a:cubicBezTo>
                  <a:cubicBezTo>
                    <a:pt x="3898700" y="12356620"/>
                    <a:pt x="4941370" y="12404880"/>
                    <a:pt x="5957370" y="12271530"/>
                  </a:cubicBezTo>
                  <a:cubicBezTo>
                    <a:pt x="7062270" y="12126750"/>
                    <a:pt x="8177330" y="11758450"/>
                    <a:pt x="9124750" y="10908820"/>
                  </a:cubicBezTo>
                  <a:cubicBezTo>
                    <a:pt x="10072170" y="10059190"/>
                    <a:pt x="10836710" y="8673620"/>
                    <a:pt x="11013240" y="7064530"/>
                  </a:cubicBezTo>
                  <a:cubicBezTo>
                    <a:pt x="11292640" y="4539770"/>
                    <a:pt x="10048040" y="2056920"/>
                    <a:pt x="8470700" y="974880"/>
                  </a:cubicBezTo>
                  <a:close/>
                </a:path>
              </a:pathLst>
            </a:custGeom>
            <a:blipFill>
              <a:blip r:embed="rId6"/>
              <a:stretch>
                <a:fillRect t="-17236" b="-172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451843" y="531567"/>
            <a:ext cx="1329041" cy="954493"/>
          </a:xfrm>
          <a:custGeom>
            <a:avLst/>
            <a:gdLst/>
            <a:ahLst/>
            <a:cxnLst/>
            <a:rect l="l" t="t" r="r" b="b"/>
            <a:pathLst>
              <a:path w="1329041" h="954493">
                <a:moveTo>
                  <a:pt x="0" y="0"/>
                </a:moveTo>
                <a:lnTo>
                  <a:pt x="1329041" y="0"/>
                </a:lnTo>
                <a:lnTo>
                  <a:pt x="1329041" y="954493"/>
                </a:lnTo>
                <a:lnTo>
                  <a:pt x="0" y="9544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155276" y="625947"/>
            <a:ext cx="1353375" cy="876003"/>
          </a:xfrm>
          <a:custGeom>
            <a:avLst/>
            <a:gdLst/>
            <a:ahLst/>
            <a:cxnLst/>
            <a:rect l="l" t="t" r="r" b="b"/>
            <a:pathLst>
              <a:path w="1353375" h="876003">
                <a:moveTo>
                  <a:pt x="0" y="0"/>
                </a:moveTo>
                <a:lnTo>
                  <a:pt x="1353375" y="0"/>
                </a:lnTo>
                <a:lnTo>
                  <a:pt x="1353375" y="876002"/>
                </a:lnTo>
                <a:lnTo>
                  <a:pt x="0" y="8760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197385" y="603078"/>
            <a:ext cx="882982" cy="882982"/>
          </a:xfrm>
          <a:custGeom>
            <a:avLst/>
            <a:gdLst/>
            <a:ahLst/>
            <a:cxnLst/>
            <a:rect l="l" t="t" r="r" b="b"/>
            <a:pathLst>
              <a:path w="882982" h="882982">
                <a:moveTo>
                  <a:pt x="0" y="0"/>
                </a:moveTo>
                <a:lnTo>
                  <a:pt x="882983" y="0"/>
                </a:lnTo>
                <a:lnTo>
                  <a:pt x="882983" y="882982"/>
                </a:lnTo>
                <a:lnTo>
                  <a:pt x="0" y="8829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883043" y="567322"/>
            <a:ext cx="1926605" cy="1083017"/>
          </a:xfrm>
          <a:custGeom>
            <a:avLst/>
            <a:gdLst/>
            <a:ahLst/>
            <a:cxnLst/>
            <a:rect l="l" t="t" r="r" b="b"/>
            <a:pathLst>
              <a:path w="1926605" h="1083017">
                <a:moveTo>
                  <a:pt x="0" y="0"/>
                </a:moveTo>
                <a:lnTo>
                  <a:pt x="1926605" y="0"/>
                </a:lnTo>
                <a:lnTo>
                  <a:pt x="1926605" y="1083018"/>
                </a:lnTo>
                <a:lnTo>
                  <a:pt x="0" y="1083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8946" b="-389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181123" y="567996"/>
            <a:ext cx="953145" cy="953145"/>
          </a:xfrm>
          <a:custGeom>
            <a:avLst/>
            <a:gdLst/>
            <a:ahLst/>
            <a:cxnLst/>
            <a:rect l="l" t="t" r="r" b="b"/>
            <a:pathLst>
              <a:path w="953145" h="953145">
                <a:moveTo>
                  <a:pt x="0" y="0"/>
                </a:moveTo>
                <a:lnTo>
                  <a:pt x="953144" y="0"/>
                </a:lnTo>
                <a:lnTo>
                  <a:pt x="953144" y="953145"/>
                </a:lnTo>
                <a:lnTo>
                  <a:pt x="0" y="95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583766" y="9271564"/>
            <a:ext cx="73410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08350" y="4765318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324395" y="4765318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932864" y="3476630"/>
            <a:ext cx="7406704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b="1">
                <a:solidFill>
                  <a:srgbClr val="E7FE4F"/>
                </a:solidFill>
                <a:latin typeface="Hauora Bold"/>
                <a:ea typeface="Hauora Bold"/>
                <a:cs typeface="Hauora Bold"/>
                <a:sym typeface="Hauora Bold"/>
              </a:rPr>
              <a:t>Mónica Canário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841865" y="4803418"/>
            <a:ext cx="692213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Project Coordinator at the Portuguese Association for Diversity and Inclusion (APPDI)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#EDSA25 winner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1963972" y="9061848"/>
            <a:ext cx="2313987" cy="731799"/>
          </a:xfrm>
          <a:custGeom>
            <a:avLst/>
            <a:gdLst/>
            <a:ahLst/>
            <a:cxnLst/>
            <a:rect l="l" t="t" r="r" b="b"/>
            <a:pathLst>
              <a:path w="2313987" h="731799">
                <a:moveTo>
                  <a:pt x="0" y="0"/>
                </a:moveTo>
                <a:lnTo>
                  <a:pt x="2313987" y="0"/>
                </a:lnTo>
                <a:lnTo>
                  <a:pt x="2313987" y="731799"/>
                </a:lnTo>
                <a:lnTo>
                  <a:pt x="0" y="7317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147370" y="625947"/>
            <a:ext cx="6995951" cy="7688917"/>
            <a:chOff x="487680" y="-128270"/>
            <a:chExt cx="11526520" cy="12668250"/>
          </a:xfrm>
        </p:grpSpPr>
        <p:sp>
          <p:nvSpPr>
            <p:cNvPr id="12" name="Freeform 12"/>
            <p:cNvSpPr/>
            <p:nvPr/>
          </p:nvSpPr>
          <p:spPr>
            <a:xfrm>
              <a:off x="233880" y="263370"/>
              <a:ext cx="11052628" cy="12336530"/>
            </a:xfrm>
            <a:custGeom>
              <a:avLst/>
              <a:gdLst/>
              <a:ahLst/>
              <a:cxnLst/>
              <a:rect l="l" t="t" r="r" b="b"/>
              <a:pathLst>
                <a:path w="11052628" h="12336530">
                  <a:moveTo>
                    <a:pt x="8470700" y="974880"/>
                  </a:moveTo>
                  <a:cubicBezTo>
                    <a:pt x="6894630" y="-107160"/>
                    <a:pt x="5058210" y="-263370"/>
                    <a:pt x="3431340" y="381790"/>
                  </a:cubicBezTo>
                  <a:cubicBezTo>
                    <a:pt x="2298500" y="821210"/>
                    <a:pt x="1263450" y="1829590"/>
                    <a:pt x="633530" y="3274850"/>
                  </a:cubicBezTo>
                  <a:cubicBezTo>
                    <a:pt x="-142440" y="5052850"/>
                    <a:pt x="-233880" y="7481090"/>
                    <a:pt x="516690" y="9281950"/>
                  </a:cubicBezTo>
                  <a:cubicBezTo>
                    <a:pt x="1050090" y="10560840"/>
                    <a:pt x="1953060" y="11449840"/>
                    <a:pt x="2925880" y="11903230"/>
                  </a:cubicBezTo>
                  <a:cubicBezTo>
                    <a:pt x="3898700" y="12356620"/>
                    <a:pt x="4941370" y="12404880"/>
                    <a:pt x="5957370" y="12271530"/>
                  </a:cubicBezTo>
                  <a:cubicBezTo>
                    <a:pt x="7062270" y="12126750"/>
                    <a:pt x="8177330" y="11758450"/>
                    <a:pt x="9124750" y="10908820"/>
                  </a:cubicBezTo>
                  <a:cubicBezTo>
                    <a:pt x="10072170" y="10059190"/>
                    <a:pt x="10836710" y="8673620"/>
                    <a:pt x="11013240" y="7064530"/>
                  </a:cubicBezTo>
                  <a:cubicBezTo>
                    <a:pt x="11292640" y="4539770"/>
                    <a:pt x="10048040" y="2056920"/>
                    <a:pt x="8470700" y="974880"/>
                  </a:cubicBezTo>
                  <a:close/>
                </a:path>
              </a:pathLst>
            </a:custGeom>
            <a:blipFill>
              <a:blip r:embed="rId6"/>
              <a:stretch>
                <a:fillRect t="-28481" b="-599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451843" y="531567"/>
            <a:ext cx="1329041" cy="954493"/>
          </a:xfrm>
          <a:custGeom>
            <a:avLst/>
            <a:gdLst/>
            <a:ahLst/>
            <a:cxnLst/>
            <a:rect l="l" t="t" r="r" b="b"/>
            <a:pathLst>
              <a:path w="1329041" h="954493">
                <a:moveTo>
                  <a:pt x="0" y="0"/>
                </a:moveTo>
                <a:lnTo>
                  <a:pt x="1329041" y="0"/>
                </a:lnTo>
                <a:lnTo>
                  <a:pt x="1329041" y="954493"/>
                </a:lnTo>
                <a:lnTo>
                  <a:pt x="0" y="9544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155276" y="625947"/>
            <a:ext cx="1353375" cy="876003"/>
          </a:xfrm>
          <a:custGeom>
            <a:avLst/>
            <a:gdLst/>
            <a:ahLst/>
            <a:cxnLst/>
            <a:rect l="l" t="t" r="r" b="b"/>
            <a:pathLst>
              <a:path w="1353375" h="876003">
                <a:moveTo>
                  <a:pt x="0" y="0"/>
                </a:moveTo>
                <a:lnTo>
                  <a:pt x="1353375" y="0"/>
                </a:lnTo>
                <a:lnTo>
                  <a:pt x="1353375" y="876002"/>
                </a:lnTo>
                <a:lnTo>
                  <a:pt x="0" y="8760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197385" y="603078"/>
            <a:ext cx="882982" cy="882982"/>
          </a:xfrm>
          <a:custGeom>
            <a:avLst/>
            <a:gdLst/>
            <a:ahLst/>
            <a:cxnLst/>
            <a:rect l="l" t="t" r="r" b="b"/>
            <a:pathLst>
              <a:path w="882982" h="882982">
                <a:moveTo>
                  <a:pt x="0" y="0"/>
                </a:moveTo>
                <a:lnTo>
                  <a:pt x="882983" y="0"/>
                </a:lnTo>
                <a:lnTo>
                  <a:pt x="882983" y="882982"/>
                </a:lnTo>
                <a:lnTo>
                  <a:pt x="0" y="8829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883043" y="567322"/>
            <a:ext cx="1926605" cy="1083017"/>
          </a:xfrm>
          <a:custGeom>
            <a:avLst/>
            <a:gdLst/>
            <a:ahLst/>
            <a:cxnLst/>
            <a:rect l="l" t="t" r="r" b="b"/>
            <a:pathLst>
              <a:path w="1926605" h="1083017">
                <a:moveTo>
                  <a:pt x="0" y="0"/>
                </a:moveTo>
                <a:lnTo>
                  <a:pt x="1926605" y="0"/>
                </a:lnTo>
                <a:lnTo>
                  <a:pt x="1926605" y="1083018"/>
                </a:lnTo>
                <a:lnTo>
                  <a:pt x="0" y="1083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8946" b="-389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181123" y="567996"/>
            <a:ext cx="953145" cy="953145"/>
          </a:xfrm>
          <a:custGeom>
            <a:avLst/>
            <a:gdLst/>
            <a:ahLst/>
            <a:cxnLst/>
            <a:rect l="l" t="t" r="r" b="b"/>
            <a:pathLst>
              <a:path w="953145" h="953145">
                <a:moveTo>
                  <a:pt x="0" y="0"/>
                </a:moveTo>
                <a:lnTo>
                  <a:pt x="953144" y="0"/>
                </a:lnTo>
                <a:lnTo>
                  <a:pt x="953144" y="953145"/>
                </a:lnTo>
                <a:lnTo>
                  <a:pt x="0" y="95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3639800" y="6329840"/>
            <a:ext cx="1926605" cy="1083017"/>
          </a:xfrm>
          <a:custGeom>
            <a:avLst/>
            <a:gdLst/>
            <a:ahLst/>
            <a:cxnLst/>
            <a:rect l="l" t="t" r="r" b="b"/>
            <a:pathLst>
              <a:path w="1926605" h="1083017">
                <a:moveTo>
                  <a:pt x="0" y="0"/>
                </a:moveTo>
                <a:lnTo>
                  <a:pt x="1926605" y="0"/>
                </a:lnTo>
                <a:lnTo>
                  <a:pt x="1926605" y="1083018"/>
                </a:lnTo>
                <a:lnTo>
                  <a:pt x="0" y="1083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8946" b="-389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583766" y="9271564"/>
            <a:ext cx="74172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26035D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FE5104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572DF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008350" y="4765318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324395" y="4765318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805462" y="3431179"/>
            <a:ext cx="7406704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 Stefano Kluzer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41865" y="4803418"/>
            <a:ext cx="7417435" cy="1493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 b="1">
                <a:solidFill>
                  <a:srgbClr val="1F0D65"/>
                </a:solidFill>
                <a:latin typeface="Hauora Medium"/>
                <a:ea typeface="Hauora Medium"/>
                <a:cs typeface="Hauora Medium"/>
                <a:sym typeface="Hauora Medium"/>
              </a:rPr>
              <a:t>Senior expert at All Digital, Moderator of the DigComp community of practice (CoP)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47370" y="625947"/>
            <a:ext cx="6995951" cy="7688917"/>
            <a:chOff x="487680" y="-128270"/>
            <a:chExt cx="11526520" cy="12668250"/>
          </a:xfrm>
        </p:grpSpPr>
        <p:sp>
          <p:nvSpPr>
            <p:cNvPr id="12" name="Freeform 12"/>
            <p:cNvSpPr/>
            <p:nvPr/>
          </p:nvSpPr>
          <p:spPr>
            <a:xfrm>
              <a:off x="233880" y="263370"/>
              <a:ext cx="11052628" cy="12336530"/>
            </a:xfrm>
            <a:custGeom>
              <a:avLst/>
              <a:gdLst/>
              <a:ahLst/>
              <a:cxnLst/>
              <a:rect l="l" t="t" r="r" b="b"/>
              <a:pathLst>
                <a:path w="11052628" h="12336530">
                  <a:moveTo>
                    <a:pt x="8470700" y="974880"/>
                  </a:moveTo>
                  <a:cubicBezTo>
                    <a:pt x="6894630" y="-107160"/>
                    <a:pt x="5058210" y="-263370"/>
                    <a:pt x="3431340" y="381790"/>
                  </a:cubicBezTo>
                  <a:cubicBezTo>
                    <a:pt x="2298500" y="821210"/>
                    <a:pt x="1263450" y="1829590"/>
                    <a:pt x="633530" y="3274850"/>
                  </a:cubicBezTo>
                  <a:cubicBezTo>
                    <a:pt x="-142440" y="5052850"/>
                    <a:pt x="-233880" y="7481090"/>
                    <a:pt x="516690" y="9281950"/>
                  </a:cubicBezTo>
                  <a:cubicBezTo>
                    <a:pt x="1050090" y="10560840"/>
                    <a:pt x="1953060" y="11449840"/>
                    <a:pt x="2925880" y="11903230"/>
                  </a:cubicBezTo>
                  <a:cubicBezTo>
                    <a:pt x="3898700" y="12356620"/>
                    <a:pt x="4941370" y="12404880"/>
                    <a:pt x="5957370" y="12271530"/>
                  </a:cubicBezTo>
                  <a:cubicBezTo>
                    <a:pt x="7062270" y="12126750"/>
                    <a:pt x="8177330" y="11758450"/>
                    <a:pt x="9124750" y="10908820"/>
                  </a:cubicBezTo>
                  <a:cubicBezTo>
                    <a:pt x="10072170" y="10059190"/>
                    <a:pt x="10836710" y="8673620"/>
                    <a:pt x="11013240" y="7064530"/>
                  </a:cubicBezTo>
                  <a:cubicBezTo>
                    <a:pt x="11292640" y="4539770"/>
                    <a:pt x="10048040" y="2056920"/>
                    <a:pt x="8470700" y="974880"/>
                  </a:cubicBezTo>
                  <a:close/>
                </a:path>
              </a:pathLst>
            </a:custGeom>
            <a:blipFill>
              <a:blip r:embed="rId6"/>
              <a:stretch>
                <a:fillRect t="-2590" b="-259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451843" y="531567"/>
            <a:ext cx="1329041" cy="954493"/>
          </a:xfrm>
          <a:custGeom>
            <a:avLst/>
            <a:gdLst/>
            <a:ahLst/>
            <a:cxnLst/>
            <a:rect l="l" t="t" r="r" b="b"/>
            <a:pathLst>
              <a:path w="1329041" h="954493">
                <a:moveTo>
                  <a:pt x="0" y="0"/>
                </a:moveTo>
                <a:lnTo>
                  <a:pt x="1329041" y="0"/>
                </a:lnTo>
                <a:lnTo>
                  <a:pt x="1329041" y="954493"/>
                </a:lnTo>
                <a:lnTo>
                  <a:pt x="0" y="9544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155276" y="625947"/>
            <a:ext cx="1353375" cy="876003"/>
          </a:xfrm>
          <a:custGeom>
            <a:avLst/>
            <a:gdLst/>
            <a:ahLst/>
            <a:cxnLst/>
            <a:rect l="l" t="t" r="r" b="b"/>
            <a:pathLst>
              <a:path w="1353375" h="876003">
                <a:moveTo>
                  <a:pt x="0" y="0"/>
                </a:moveTo>
                <a:lnTo>
                  <a:pt x="1353375" y="0"/>
                </a:lnTo>
                <a:lnTo>
                  <a:pt x="1353375" y="876002"/>
                </a:lnTo>
                <a:lnTo>
                  <a:pt x="0" y="8760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197385" y="603078"/>
            <a:ext cx="882982" cy="882982"/>
          </a:xfrm>
          <a:custGeom>
            <a:avLst/>
            <a:gdLst/>
            <a:ahLst/>
            <a:cxnLst/>
            <a:rect l="l" t="t" r="r" b="b"/>
            <a:pathLst>
              <a:path w="882982" h="882982">
                <a:moveTo>
                  <a:pt x="0" y="0"/>
                </a:moveTo>
                <a:lnTo>
                  <a:pt x="882983" y="0"/>
                </a:lnTo>
                <a:lnTo>
                  <a:pt x="882983" y="882982"/>
                </a:lnTo>
                <a:lnTo>
                  <a:pt x="0" y="8829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883043" y="567322"/>
            <a:ext cx="1926605" cy="1083017"/>
          </a:xfrm>
          <a:custGeom>
            <a:avLst/>
            <a:gdLst/>
            <a:ahLst/>
            <a:cxnLst/>
            <a:rect l="l" t="t" r="r" b="b"/>
            <a:pathLst>
              <a:path w="1926605" h="1083017">
                <a:moveTo>
                  <a:pt x="0" y="0"/>
                </a:moveTo>
                <a:lnTo>
                  <a:pt x="1926605" y="0"/>
                </a:lnTo>
                <a:lnTo>
                  <a:pt x="1926605" y="1083018"/>
                </a:lnTo>
                <a:lnTo>
                  <a:pt x="0" y="1083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8946" b="-389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181123" y="567996"/>
            <a:ext cx="953145" cy="953145"/>
          </a:xfrm>
          <a:custGeom>
            <a:avLst/>
            <a:gdLst/>
            <a:ahLst/>
            <a:cxnLst/>
            <a:rect l="l" t="t" r="r" b="b"/>
            <a:pathLst>
              <a:path w="953145" h="953145">
                <a:moveTo>
                  <a:pt x="0" y="0"/>
                </a:moveTo>
                <a:lnTo>
                  <a:pt x="953144" y="0"/>
                </a:lnTo>
                <a:lnTo>
                  <a:pt x="953144" y="953145"/>
                </a:lnTo>
                <a:lnTo>
                  <a:pt x="0" y="95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583766" y="9271564"/>
            <a:ext cx="74172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08350" y="4765318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324395" y="4765318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963972" y="9061848"/>
            <a:ext cx="2313987" cy="731799"/>
          </a:xfrm>
          <a:custGeom>
            <a:avLst/>
            <a:gdLst/>
            <a:ahLst/>
            <a:cxnLst/>
            <a:rect l="l" t="t" r="r" b="b"/>
            <a:pathLst>
              <a:path w="2313987" h="731799">
                <a:moveTo>
                  <a:pt x="0" y="0"/>
                </a:moveTo>
                <a:lnTo>
                  <a:pt x="2313987" y="0"/>
                </a:lnTo>
                <a:lnTo>
                  <a:pt x="2313987" y="731799"/>
                </a:lnTo>
                <a:lnTo>
                  <a:pt x="0" y="7317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008350" y="2431756"/>
            <a:ext cx="7406704" cy="196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b="1">
                <a:solidFill>
                  <a:srgbClr val="E7FE4F"/>
                </a:solidFill>
                <a:latin typeface="Hauora Bold"/>
                <a:ea typeface="Hauora Bold"/>
                <a:cs typeface="Hauora Bold"/>
                <a:sym typeface="Hauora Bold"/>
              </a:rPr>
              <a:t>Thomas Layer-Wagner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41865" y="4803418"/>
            <a:ext cx="657318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CEO and Founder of </a:t>
            </a:r>
            <a:r>
              <a:rPr lang="en-US" sz="3590" b="1" err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Polycular</a:t>
            </a:r>
            <a:endParaRPr lang="en-US" sz="3590" b="1">
              <a:solidFill>
                <a:srgbClr val="C7DCF1"/>
              </a:solidFill>
              <a:latin typeface="Hauora Medium"/>
              <a:ea typeface="Hauora Medium"/>
              <a:cs typeface="Hauora Medium"/>
              <a:sym typeface="Hauora Medium"/>
            </a:endParaRPr>
          </a:p>
          <a:p>
            <a:pPr algn="l">
              <a:lnSpc>
                <a:spcPts val="3949"/>
              </a:lnSpc>
            </a:pPr>
            <a:r>
              <a:rPr lang="en-US" sz="3590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#EDSA25 winner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47370" y="625947"/>
            <a:ext cx="6995951" cy="7688917"/>
            <a:chOff x="487680" y="-128270"/>
            <a:chExt cx="11526520" cy="12668250"/>
          </a:xfrm>
        </p:grpSpPr>
        <p:sp>
          <p:nvSpPr>
            <p:cNvPr id="12" name="Freeform 12"/>
            <p:cNvSpPr/>
            <p:nvPr/>
          </p:nvSpPr>
          <p:spPr>
            <a:xfrm>
              <a:off x="233880" y="263370"/>
              <a:ext cx="11052628" cy="12336530"/>
            </a:xfrm>
            <a:custGeom>
              <a:avLst/>
              <a:gdLst/>
              <a:ahLst/>
              <a:cxnLst/>
              <a:rect l="l" t="t" r="r" b="b"/>
              <a:pathLst>
                <a:path w="11052628" h="12336530">
                  <a:moveTo>
                    <a:pt x="8470700" y="974880"/>
                  </a:moveTo>
                  <a:cubicBezTo>
                    <a:pt x="6894630" y="-107160"/>
                    <a:pt x="5058210" y="-263370"/>
                    <a:pt x="3431340" y="381790"/>
                  </a:cubicBezTo>
                  <a:cubicBezTo>
                    <a:pt x="2298500" y="821210"/>
                    <a:pt x="1263450" y="1829590"/>
                    <a:pt x="633530" y="3274850"/>
                  </a:cubicBezTo>
                  <a:cubicBezTo>
                    <a:pt x="-142440" y="5052850"/>
                    <a:pt x="-233880" y="7481090"/>
                    <a:pt x="516690" y="9281950"/>
                  </a:cubicBezTo>
                  <a:cubicBezTo>
                    <a:pt x="1050090" y="10560840"/>
                    <a:pt x="1953060" y="11449840"/>
                    <a:pt x="2925880" y="11903230"/>
                  </a:cubicBezTo>
                  <a:cubicBezTo>
                    <a:pt x="3898700" y="12356620"/>
                    <a:pt x="4941370" y="12404880"/>
                    <a:pt x="5957370" y="12271530"/>
                  </a:cubicBezTo>
                  <a:cubicBezTo>
                    <a:pt x="7062270" y="12126750"/>
                    <a:pt x="8177330" y="11758450"/>
                    <a:pt x="9124750" y="10908820"/>
                  </a:cubicBezTo>
                  <a:cubicBezTo>
                    <a:pt x="10072170" y="10059190"/>
                    <a:pt x="10836710" y="8673620"/>
                    <a:pt x="11013240" y="7064530"/>
                  </a:cubicBezTo>
                  <a:cubicBezTo>
                    <a:pt x="11292640" y="4539770"/>
                    <a:pt x="10048040" y="2056920"/>
                    <a:pt x="8470700" y="974880"/>
                  </a:cubicBezTo>
                  <a:close/>
                </a:path>
              </a:pathLst>
            </a:custGeom>
            <a:blipFill>
              <a:blip r:embed="rId6"/>
              <a:stretch>
                <a:fillRect t="-9728" b="-97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451843" y="531567"/>
            <a:ext cx="1329041" cy="954493"/>
          </a:xfrm>
          <a:custGeom>
            <a:avLst/>
            <a:gdLst/>
            <a:ahLst/>
            <a:cxnLst/>
            <a:rect l="l" t="t" r="r" b="b"/>
            <a:pathLst>
              <a:path w="1329041" h="954493">
                <a:moveTo>
                  <a:pt x="0" y="0"/>
                </a:moveTo>
                <a:lnTo>
                  <a:pt x="1329041" y="0"/>
                </a:lnTo>
                <a:lnTo>
                  <a:pt x="1329041" y="954493"/>
                </a:lnTo>
                <a:lnTo>
                  <a:pt x="0" y="9544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155276" y="625947"/>
            <a:ext cx="1353375" cy="876003"/>
          </a:xfrm>
          <a:custGeom>
            <a:avLst/>
            <a:gdLst/>
            <a:ahLst/>
            <a:cxnLst/>
            <a:rect l="l" t="t" r="r" b="b"/>
            <a:pathLst>
              <a:path w="1353375" h="876003">
                <a:moveTo>
                  <a:pt x="0" y="0"/>
                </a:moveTo>
                <a:lnTo>
                  <a:pt x="1353375" y="0"/>
                </a:lnTo>
                <a:lnTo>
                  <a:pt x="1353375" y="876002"/>
                </a:lnTo>
                <a:lnTo>
                  <a:pt x="0" y="8760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197385" y="603078"/>
            <a:ext cx="882982" cy="882982"/>
          </a:xfrm>
          <a:custGeom>
            <a:avLst/>
            <a:gdLst/>
            <a:ahLst/>
            <a:cxnLst/>
            <a:rect l="l" t="t" r="r" b="b"/>
            <a:pathLst>
              <a:path w="882982" h="882982">
                <a:moveTo>
                  <a:pt x="0" y="0"/>
                </a:moveTo>
                <a:lnTo>
                  <a:pt x="882983" y="0"/>
                </a:lnTo>
                <a:lnTo>
                  <a:pt x="882983" y="882982"/>
                </a:lnTo>
                <a:lnTo>
                  <a:pt x="0" y="8829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3883043" y="567322"/>
            <a:ext cx="1926605" cy="1083017"/>
          </a:xfrm>
          <a:custGeom>
            <a:avLst/>
            <a:gdLst/>
            <a:ahLst/>
            <a:cxnLst/>
            <a:rect l="l" t="t" r="r" b="b"/>
            <a:pathLst>
              <a:path w="1926605" h="1083017">
                <a:moveTo>
                  <a:pt x="0" y="0"/>
                </a:moveTo>
                <a:lnTo>
                  <a:pt x="1926605" y="0"/>
                </a:lnTo>
                <a:lnTo>
                  <a:pt x="1926605" y="1083018"/>
                </a:lnTo>
                <a:lnTo>
                  <a:pt x="0" y="1083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8946" b="-389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181123" y="567996"/>
            <a:ext cx="953145" cy="953145"/>
          </a:xfrm>
          <a:custGeom>
            <a:avLst/>
            <a:gdLst/>
            <a:ahLst/>
            <a:cxnLst/>
            <a:rect l="l" t="t" r="r" b="b"/>
            <a:pathLst>
              <a:path w="953145" h="953145">
                <a:moveTo>
                  <a:pt x="0" y="0"/>
                </a:moveTo>
                <a:lnTo>
                  <a:pt x="953144" y="0"/>
                </a:lnTo>
                <a:lnTo>
                  <a:pt x="953144" y="953145"/>
                </a:lnTo>
                <a:lnTo>
                  <a:pt x="0" y="95314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233042">
            <a:off x="13634479" y="5440693"/>
            <a:ext cx="1329041" cy="954493"/>
          </a:xfrm>
          <a:custGeom>
            <a:avLst/>
            <a:gdLst/>
            <a:ahLst/>
            <a:cxnLst/>
            <a:rect l="l" t="t" r="r" b="b"/>
            <a:pathLst>
              <a:path w="1329041" h="954493">
                <a:moveTo>
                  <a:pt x="0" y="0"/>
                </a:moveTo>
                <a:lnTo>
                  <a:pt x="1329041" y="0"/>
                </a:lnTo>
                <a:lnTo>
                  <a:pt x="1329041" y="954493"/>
                </a:lnTo>
                <a:lnTo>
                  <a:pt x="0" y="9544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583766" y="9271564"/>
            <a:ext cx="77220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26035D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FE5104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572DF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72130" y="-5572630"/>
            <a:ext cx="21432259" cy="21432259"/>
            <a:chOff x="0" y="0"/>
            <a:chExt cx="28576346" cy="2857634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8576346" cy="28576346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1BE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40064" y="1440064"/>
              <a:ext cx="25696218" cy="25696218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C0FA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891205" y="2891205"/>
              <a:ext cx="22793936" cy="22793936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6068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4493703" y="4493703"/>
              <a:ext cx="19588939" cy="1958893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6035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3869568" y="2639598"/>
            <a:ext cx="10277564" cy="5122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93"/>
              </a:lnSpc>
            </a:pPr>
            <a:r>
              <a:rPr lang="en-US" sz="12176" b="1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The finalists</a:t>
            </a:r>
          </a:p>
          <a:p>
            <a:pPr algn="ctr">
              <a:lnSpc>
                <a:spcPts val="13393"/>
              </a:lnSpc>
            </a:pPr>
            <a:r>
              <a:rPr lang="en-US" sz="12176" b="1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for the 2026</a:t>
            </a:r>
          </a:p>
          <a:p>
            <a:pPr algn="ctr">
              <a:lnSpc>
                <a:spcPts val="13393"/>
              </a:lnSpc>
            </a:pPr>
            <a:r>
              <a:rPr lang="en-US" sz="12176" b="1">
                <a:solidFill>
                  <a:srgbClr val="E7FE4F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edition are...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469707" y="650799"/>
            <a:ext cx="5907432" cy="755801"/>
            <a:chOff x="0" y="0"/>
            <a:chExt cx="7876575" cy="10077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087654" cy="1007735"/>
            </a:xfrm>
            <a:custGeom>
              <a:avLst/>
              <a:gdLst/>
              <a:ahLst/>
              <a:cxnLst/>
              <a:rect l="l" t="t" r="r" b="b"/>
              <a:pathLst>
                <a:path w="3087654" h="1007735">
                  <a:moveTo>
                    <a:pt x="0" y="0"/>
                  </a:moveTo>
                  <a:lnTo>
                    <a:pt x="3087654" y="0"/>
                  </a:lnTo>
                  <a:lnTo>
                    <a:pt x="3087654" y="1007735"/>
                  </a:lnTo>
                  <a:lnTo>
                    <a:pt x="0" y="1007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2354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3938649" y="65773"/>
              <a:ext cx="3937926" cy="876189"/>
            </a:xfrm>
            <a:custGeom>
              <a:avLst/>
              <a:gdLst/>
              <a:ahLst/>
              <a:cxnLst/>
              <a:rect l="l" t="t" r="r" b="b"/>
              <a:pathLst>
                <a:path w="3937926" h="876189">
                  <a:moveTo>
                    <a:pt x="0" y="0"/>
                  </a:moveTo>
                  <a:lnTo>
                    <a:pt x="3937926" y="0"/>
                  </a:lnTo>
                  <a:lnTo>
                    <a:pt x="3937926" y="876189"/>
                  </a:lnTo>
                  <a:lnTo>
                    <a:pt x="0" y="876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3" r="-15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78816" y="2227254"/>
            <a:ext cx="8956726" cy="2523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52"/>
              </a:lnSpc>
            </a:pPr>
            <a:r>
              <a:rPr lang="en-US" sz="8730" b="1" spc="-8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Digital Upskilling </a:t>
            </a:r>
          </a:p>
          <a:p>
            <a:pPr algn="l">
              <a:lnSpc>
                <a:spcPts val="9952"/>
              </a:lnSpc>
            </a:pPr>
            <a:r>
              <a:rPr lang="en-US" sz="8730" b="1" spc="-8">
                <a:solidFill>
                  <a:srgbClr val="E7FE4F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@Work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963972" y="9061848"/>
            <a:ext cx="2313987" cy="731799"/>
          </a:xfrm>
          <a:custGeom>
            <a:avLst/>
            <a:gdLst/>
            <a:ahLst/>
            <a:cxnLst/>
            <a:rect l="l" t="t" r="r" b="b"/>
            <a:pathLst>
              <a:path w="2313987" h="731799">
                <a:moveTo>
                  <a:pt x="0" y="0"/>
                </a:moveTo>
                <a:lnTo>
                  <a:pt x="2313987" y="0"/>
                </a:lnTo>
                <a:lnTo>
                  <a:pt x="2313987" y="731799"/>
                </a:lnTo>
                <a:lnTo>
                  <a:pt x="0" y="731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470750" y="1912988"/>
            <a:ext cx="4056006" cy="4056006"/>
          </a:xfrm>
          <a:custGeom>
            <a:avLst/>
            <a:gdLst/>
            <a:ahLst/>
            <a:cxnLst/>
            <a:rect l="l" t="t" r="r" b="b"/>
            <a:pathLst>
              <a:path w="4056006" h="4056006">
                <a:moveTo>
                  <a:pt x="0" y="0"/>
                </a:moveTo>
                <a:lnTo>
                  <a:pt x="4056006" y="0"/>
                </a:lnTo>
                <a:lnTo>
                  <a:pt x="4056006" y="4056006"/>
                </a:lnTo>
                <a:lnTo>
                  <a:pt x="0" y="40560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7878816" y="5140996"/>
            <a:ext cx="7762981" cy="827998"/>
            <a:chOff x="0" y="0"/>
            <a:chExt cx="2582950" cy="2754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82950" cy="275497"/>
            </a:xfrm>
            <a:custGeom>
              <a:avLst/>
              <a:gdLst/>
              <a:ahLst/>
              <a:cxnLst/>
              <a:rect l="l" t="t" r="r" b="b"/>
              <a:pathLst>
                <a:path w="2582950" h="275497">
                  <a:moveTo>
                    <a:pt x="137748" y="0"/>
                  </a:moveTo>
                  <a:lnTo>
                    <a:pt x="2445202" y="0"/>
                  </a:lnTo>
                  <a:cubicBezTo>
                    <a:pt x="2521278" y="0"/>
                    <a:pt x="2582950" y="61672"/>
                    <a:pt x="2582950" y="137748"/>
                  </a:cubicBezTo>
                  <a:lnTo>
                    <a:pt x="2582950" y="137748"/>
                  </a:lnTo>
                  <a:cubicBezTo>
                    <a:pt x="2582950" y="213825"/>
                    <a:pt x="2521278" y="275497"/>
                    <a:pt x="2445202" y="275497"/>
                  </a:cubicBezTo>
                  <a:lnTo>
                    <a:pt x="137748" y="275497"/>
                  </a:lnTo>
                  <a:cubicBezTo>
                    <a:pt x="61672" y="275497"/>
                    <a:pt x="0" y="213825"/>
                    <a:pt x="0" y="137748"/>
                  </a:cubicBezTo>
                  <a:lnTo>
                    <a:pt x="0" y="137748"/>
                  </a:lnTo>
                  <a:cubicBezTo>
                    <a:pt x="0" y="61672"/>
                    <a:pt x="61672" y="0"/>
                    <a:pt x="137748" y="0"/>
                  </a:cubicBezTo>
                  <a:close/>
                </a:path>
              </a:pathLst>
            </a:custGeom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582950" cy="304072"/>
            </a:xfrm>
            <a:prstGeom prst="rect">
              <a:avLst/>
            </a:prstGeom>
          </p:spPr>
          <p:txBody>
            <a:bodyPr lIns="88525" tIns="88525" rIns="88525" bIns="88525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905486" y="5281243"/>
            <a:ext cx="7709641" cy="53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3538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Presented by Kotryna Jankūnaitė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3766" y="9271564"/>
            <a:ext cx="7417233" cy="431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26035D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FE5104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572DF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1834622"/>
            <a:ext cx="7514140" cy="793502"/>
            <a:chOff x="0" y="0"/>
            <a:chExt cx="2634051" cy="2781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34051" cy="278159"/>
            </a:xfrm>
            <a:custGeom>
              <a:avLst/>
              <a:gdLst/>
              <a:ahLst/>
              <a:cxnLst/>
              <a:rect l="l" t="t" r="r" b="b"/>
              <a:pathLst>
                <a:path w="2634051" h="278159">
                  <a:moveTo>
                    <a:pt x="139079" y="0"/>
                  </a:moveTo>
                  <a:lnTo>
                    <a:pt x="2494972" y="0"/>
                  </a:lnTo>
                  <a:cubicBezTo>
                    <a:pt x="2531858" y="0"/>
                    <a:pt x="2567233" y="14653"/>
                    <a:pt x="2593316" y="40735"/>
                  </a:cubicBezTo>
                  <a:cubicBezTo>
                    <a:pt x="2619398" y="66818"/>
                    <a:pt x="2634051" y="102193"/>
                    <a:pt x="2634051" y="139079"/>
                  </a:cubicBezTo>
                  <a:lnTo>
                    <a:pt x="2634051" y="139079"/>
                  </a:lnTo>
                  <a:cubicBezTo>
                    <a:pt x="2634051" y="175966"/>
                    <a:pt x="2619398" y="211341"/>
                    <a:pt x="2593316" y="237423"/>
                  </a:cubicBezTo>
                  <a:cubicBezTo>
                    <a:pt x="2567233" y="263506"/>
                    <a:pt x="2531858" y="278159"/>
                    <a:pt x="2494972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2634051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6356104"/>
            <a:ext cx="622027" cy="509971"/>
            <a:chOff x="0" y="0"/>
            <a:chExt cx="829370" cy="6799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036223" y="3571727"/>
            <a:ext cx="6486979" cy="1853423"/>
          </a:xfrm>
          <a:custGeom>
            <a:avLst/>
            <a:gdLst/>
            <a:ahLst/>
            <a:cxnLst/>
            <a:rect l="l" t="t" r="r" b="b"/>
            <a:pathLst>
              <a:path w="6486979" h="1853423">
                <a:moveTo>
                  <a:pt x="0" y="0"/>
                </a:moveTo>
                <a:lnTo>
                  <a:pt x="6486979" y="0"/>
                </a:lnTo>
                <a:lnTo>
                  <a:pt x="6486979" y="1853423"/>
                </a:lnTo>
                <a:lnTo>
                  <a:pt x="0" y="18534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388850" y="1943487"/>
            <a:ext cx="6864147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Digital Upskilling @Work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3126440"/>
            <a:ext cx="9651684" cy="2848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Training programme for civil servants on digital skills</a:t>
            </a:r>
            <a:r>
              <a:rPr lang="en-US" sz="6800" b="1">
                <a:solidFill>
                  <a:srgbClr val="FFA229"/>
                </a:solidFill>
                <a:latin typeface="Hauora Bold"/>
                <a:ea typeface="Hauora Bold"/>
                <a:cs typeface="Hauora Bold"/>
                <a:sym typeface="Hauora 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71740" y="6394204"/>
            <a:ext cx="8808644" cy="1493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Agenția Națională a Funcționarilor Publici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Romania</a:t>
            </a:r>
          </a:p>
          <a:p>
            <a:pPr algn="l">
              <a:lnSpc>
                <a:spcPts val="3949"/>
              </a:lnSpc>
            </a:pPr>
            <a:endParaRPr lang="en-US" sz="3590">
              <a:solidFill>
                <a:srgbClr val="FE5104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3766" y="9271564"/>
            <a:ext cx="74172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245776" y="526072"/>
            <a:ext cx="2052449" cy="2052449"/>
          </a:xfrm>
          <a:custGeom>
            <a:avLst/>
            <a:gdLst/>
            <a:ahLst/>
            <a:cxnLst/>
            <a:rect l="l" t="t" r="r" b="b"/>
            <a:pathLst>
              <a:path w="2052449" h="2052449">
                <a:moveTo>
                  <a:pt x="0" y="0"/>
                </a:moveTo>
                <a:lnTo>
                  <a:pt x="2052449" y="0"/>
                </a:lnTo>
                <a:lnTo>
                  <a:pt x="2052449" y="2052449"/>
                </a:lnTo>
                <a:lnTo>
                  <a:pt x="0" y="20524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5652289"/>
            <a:ext cx="622027" cy="509971"/>
            <a:chOff x="0" y="0"/>
            <a:chExt cx="829370" cy="6799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1834622"/>
            <a:ext cx="7514140" cy="793502"/>
            <a:chOff x="0" y="0"/>
            <a:chExt cx="2634051" cy="2781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34051" cy="278159"/>
            </a:xfrm>
            <a:custGeom>
              <a:avLst/>
              <a:gdLst/>
              <a:ahLst/>
              <a:cxnLst/>
              <a:rect l="l" t="t" r="r" b="b"/>
              <a:pathLst>
                <a:path w="2634051" h="278159">
                  <a:moveTo>
                    <a:pt x="139079" y="0"/>
                  </a:moveTo>
                  <a:lnTo>
                    <a:pt x="2494972" y="0"/>
                  </a:lnTo>
                  <a:cubicBezTo>
                    <a:pt x="2531858" y="0"/>
                    <a:pt x="2567233" y="14653"/>
                    <a:pt x="2593316" y="40735"/>
                  </a:cubicBezTo>
                  <a:cubicBezTo>
                    <a:pt x="2619398" y="66818"/>
                    <a:pt x="2634051" y="102193"/>
                    <a:pt x="2634051" y="139079"/>
                  </a:cubicBezTo>
                  <a:lnTo>
                    <a:pt x="2634051" y="139079"/>
                  </a:lnTo>
                  <a:cubicBezTo>
                    <a:pt x="2634051" y="175966"/>
                    <a:pt x="2619398" y="211341"/>
                    <a:pt x="2593316" y="237423"/>
                  </a:cubicBezTo>
                  <a:cubicBezTo>
                    <a:pt x="2567233" y="263506"/>
                    <a:pt x="2531858" y="278159"/>
                    <a:pt x="2494972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634051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447929" y="3679858"/>
            <a:ext cx="2858227" cy="3589273"/>
          </a:xfrm>
          <a:custGeom>
            <a:avLst/>
            <a:gdLst/>
            <a:ahLst/>
            <a:cxnLst/>
            <a:rect l="l" t="t" r="r" b="b"/>
            <a:pathLst>
              <a:path w="2858227" h="3589273">
                <a:moveTo>
                  <a:pt x="0" y="0"/>
                </a:moveTo>
                <a:lnTo>
                  <a:pt x="2858226" y="0"/>
                </a:lnTo>
                <a:lnTo>
                  <a:pt x="2858226" y="3589273"/>
                </a:lnTo>
                <a:lnTo>
                  <a:pt x="0" y="35892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28700" y="4218540"/>
            <a:ext cx="9651684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Consortium FAIRmat</a:t>
            </a:r>
            <a:r>
              <a:rPr lang="en-US" sz="6800" b="1">
                <a:solidFill>
                  <a:srgbClr val="FFA229"/>
                </a:solidFill>
                <a:latin typeface="Hauora Bold"/>
                <a:ea typeface="Hauora Bold"/>
                <a:cs typeface="Hauora Bold"/>
                <a:sym typeface="Hauora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71740" y="5682930"/>
            <a:ext cx="8808644" cy="198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Humboldt-Universität zu Berlin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Germany (primary), with collaborations across Europe and beyond</a:t>
            </a:r>
          </a:p>
          <a:p>
            <a:pPr algn="l">
              <a:lnSpc>
                <a:spcPts val="3949"/>
              </a:lnSpc>
            </a:pPr>
            <a:endParaRPr lang="en-US" sz="3590">
              <a:solidFill>
                <a:srgbClr val="FE5104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3766" y="9271564"/>
            <a:ext cx="77220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88850" y="1943487"/>
            <a:ext cx="6864147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Digital Upskilling @Work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245776" y="526072"/>
            <a:ext cx="2052449" cy="2052449"/>
          </a:xfrm>
          <a:custGeom>
            <a:avLst/>
            <a:gdLst/>
            <a:ahLst/>
            <a:cxnLst/>
            <a:rect l="l" t="t" r="r" b="b"/>
            <a:pathLst>
              <a:path w="2052449" h="2052449">
                <a:moveTo>
                  <a:pt x="0" y="0"/>
                </a:moveTo>
                <a:lnTo>
                  <a:pt x="2052449" y="0"/>
                </a:lnTo>
                <a:lnTo>
                  <a:pt x="2052449" y="2052449"/>
                </a:lnTo>
                <a:lnTo>
                  <a:pt x="0" y="20524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0E6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C24523-8BD5-BD45-09A3-95E1C44FB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4393E36F-E20D-52AA-C290-E795F30EB167}"/>
              </a:ext>
            </a:extLst>
          </p:cNvPr>
          <p:cNvGrpSpPr/>
          <p:nvPr/>
        </p:nvGrpSpPr>
        <p:grpSpPr>
          <a:xfrm>
            <a:off x="6029532" y="1414679"/>
            <a:ext cx="714037" cy="585405"/>
            <a:chOff x="0" y="0"/>
            <a:chExt cx="952049" cy="7805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3D4A3B7-53DE-A3B0-34D5-468309590ECE}"/>
                </a:ext>
              </a:extLst>
            </p:cNvPr>
            <p:cNvSpPr/>
            <p:nvPr/>
          </p:nvSpPr>
          <p:spPr>
            <a:xfrm>
              <a:off x="0" y="0"/>
              <a:ext cx="468324" cy="780540"/>
            </a:xfrm>
            <a:custGeom>
              <a:avLst/>
              <a:gdLst/>
              <a:ahLst/>
              <a:cxnLst/>
              <a:rect l="l" t="t" r="r" b="b"/>
              <a:pathLst>
                <a:path w="468324" h="780540">
                  <a:moveTo>
                    <a:pt x="0" y="0"/>
                  </a:moveTo>
                  <a:lnTo>
                    <a:pt x="468324" y="0"/>
                  </a:lnTo>
                  <a:lnTo>
                    <a:pt x="468324" y="780540"/>
                  </a:lnTo>
                  <a:lnTo>
                    <a:pt x="0" y="780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1250352-4C92-69A6-0145-7BB8ADFCE315}"/>
                </a:ext>
              </a:extLst>
            </p:cNvPr>
            <p:cNvSpPr/>
            <p:nvPr/>
          </p:nvSpPr>
          <p:spPr>
            <a:xfrm>
              <a:off x="483725" y="0"/>
              <a:ext cx="468324" cy="780540"/>
            </a:xfrm>
            <a:custGeom>
              <a:avLst/>
              <a:gdLst/>
              <a:ahLst/>
              <a:cxnLst/>
              <a:rect l="l" t="t" r="r" b="b"/>
              <a:pathLst>
                <a:path w="468324" h="780540">
                  <a:moveTo>
                    <a:pt x="0" y="0"/>
                  </a:moveTo>
                  <a:lnTo>
                    <a:pt x="468324" y="0"/>
                  </a:lnTo>
                  <a:lnTo>
                    <a:pt x="468324" y="780540"/>
                  </a:lnTo>
                  <a:lnTo>
                    <a:pt x="0" y="780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3434211-EF10-6DBA-0EAF-D8855AA81BF4}"/>
              </a:ext>
            </a:extLst>
          </p:cNvPr>
          <p:cNvGrpSpPr/>
          <p:nvPr/>
        </p:nvGrpSpPr>
        <p:grpSpPr>
          <a:xfrm>
            <a:off x="-219075" y="8717617"/>
            <a:ext cx="18635361" cy="2997049"/>
            <a:chOff x="0" y="0"/>
            <a:chExt cx="24847148" cy="399606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C06BF3B6-C987-F8CB-2F3F-FAA32E5FEB2D}"/>
                </a:ext>
              </a:extLst>
            </p:cNvPr>
            <p:cNvGrpSpPr/>
            <p:nvPr/>
          </p:nvGrpSpPr>
          <p:grpSpPr>
            <a:xfrm>
              <a:off x="0" y="0"/>
              <a:ext cx="24847148" cy="3996065"/>
              <a:chOff x="0" y="0"/>
              <a:chExt cx="5268473" cy="847307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774CDEC3-F606-D0F2-8722-0FF7F39CD8CF}"/>
                  </a:ext>
                </a:extLst>
              </p:cNvPr>
              <p:cNvSpPr/>
              <p:nvPr/>
            </p:nvSpPr>
            <p:spPr>
              <a:xfrm>
                <a:off x="0" y="0"/>
                <a:ext cx="5268473" cy="847307"/>
              </a:xfrm>
              <a:custGeom>
                <a:avLst/>
                <a:gdLst/>
                <a:ahLst/>
                <a:cxnLst/>
                <a:rect l="l" t="t" r="r" b="b"/>
                <a:pathLst>
                  <a:path w="5268473" h="847307">
                    <a:moveTo>
                      <a:pt x="0" y="0"/>
                    </a:moveTo>
                    <a:lnTo>
                      <a:pt x="5268473" y="0"/>
                    </a:lnTo>
                    <a:lnTo>
                      <a:pt x="5268473" y="847307"/>
                    </a:lnTo>
                    <a:lnTo>
                      <a:pt x="0" y="84730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53EA71EE-A6C8-4FB7-84F9-C37A74DCBE14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5268473" cy="8663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43413EE-28D2-F89E-A1A3-C7477B641651}"/>
                </a:ext>
              </a:extLst>
            </p:cNvPr>
            <p:cNvSpPr/>
            <p:nvPr/>
          </p:nvSpPr>
          <p:spPr>
            <a:xfrm>
              <a:off x="20182712" y="524749"/>
              <a:ext cx="3937926" cy="876189"/>
            </a:xfrm>
            <a:custGeom>
              <a:avLst/>
              <a:gdLst/>
              <a:ahLst/>
              <a:cxnLst/>
              <a:rect l="l" t="t" r="r" b="b"/>
              <a:pathLst>
                <a:path w="3937926" h="876189">
                  <a:moveTo>
                    <a:pt x="0" y="0"/>
                  </a:moveTo>
                  <a:lnTo>
                    <a:pt x="3937926" y="0"/>
                  </a:lnTo>
                  <a:lnTo>
                    <a:pt x="3937926" y="876189"/>
                  </a:lnTo>
                  <a:lnTo>
                    <a:pt x="0" y="876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3" r="-15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7157E3B-CE9E-41E1-C633-731C9599446E}"/>
                </a:ext>
              </a:extLst>
            </p:cNvPr>
            <p:cNvSpPr/>
            <p:nvPr/>
          </p:nvSpPr>
          <p:spPr>
            <a:xfrm>
              <a:off x="16244063" y="458976"/>
              <a:ext cx="3085316" cy="975731"/>
            </a:xfrm>
            <a:custGeom>
              <a:avLst/>
              <a:gdLst/>
              <a:ahLst/>
              <a:cxnLst/>
              <a:rect l="l" t="t" r="r" b="b"/>
              <a:pathLst>
                <a:path w="3085316" h="975731">
                  <a:moveTo>
                    <a:pt x="0" y="0"/>
                  </a:moveTo>
                  <a:lnTo>
                    <a:pt x="3085316" y="0"/>
                  </a:lnTo>
                  <a:lnTo>
                    <a:pt x="3085316" y="975731"/>
                  </a:lnTo>
                  <a:lnTo>
                    <a:pt x="0" y="975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0945949E-7E13-4675-2316-28B69ED9B2E0}"/>
              </a:ext>
            </a:extLst>
          </p:cNvPr>
          <p:cNvGrpSpPr/>
          <p:nvPr/>
        </p:nvGrpSpPr>
        <p:grpSpPr>
          <a:xfrm>
            <a:off x="6031858" y="5849851"/>
            <a:ext cx="11583593" cy="1909213"/>
            <a:chOff x="0" y="0"/>
            <a:chExt cx="1496954" cy="275497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A3A841D-1470-7922-4A56-9859D49B2AE0}"/>
                </a:ext>
              </a:extLst>
            </p:cNvPr>
            <p:cNvSpPr/>
            <p:nvPr/>
          </p:nvSpPr>
          <p:spPr>
            <a:xfrm>
              <a:off x="0" y="0"/>
              <a:ext cx="1496954" cy="275497"/>
            </a:xfrm>
            <a:custGeom>
              <a:avLst/>
              <a:gdLst/>
              <a:ahLst/>
              <a:cxnLst/>
              <a:rect l="l" t="t" r="r" b="b"/>
              <a:pathLst>
                <a:path w="1496954" h="275497">
                  <a:moveTo>
                    <a:pt x="137748" y="0"/>
                  </a:moveTo>
                  <a:lnTo>
                    <a:pt x="1359206" y="0"/>
                  </a:lnTo>
                  <a:cubicBezTo>
                    <a:pt x="1435282" y="0"/>
                    <a:pt x="1496954" y="61672"/>
                    <a:pt x="1496954" y="137748"/>
                  </a:cubicBezTo>
                  <a:lnTo>
                    <a:pt x="1496954" y="137748"/>
                  </a:lnTo>
                  <a:cubicBezTo>
                    <a:pt x="1496954" y="213825"/>
                    <a:pt x="1435282" y="275497"/>
                    <a:pt x="1359206" y="275497"/>
                  </a:cubicBezTo>
                  <a:lnTo>
                    <a:pt x="137748" y="275497"/>
                  </a:lnTo>
                  <a:cubicBezTo>
                    <a:pt x="61672" y="275497"/>
                    <a:pt x="0" y="213825"/>
                    <a:pt x="0" y="137748"/>
                  </a:cubicBezTo>
                  <a:lnTo>
                    <a:pt x="0" y="137748"/>
                  </a:lnTo>
                  <a:cubicBezTo>
                    <a:pt x="0" y="61672"/>
                    <a:pt x="61672" y="0"/>
                    <a:pt x="137748" y="0"/>
                  </a:cubicBezTo>
                  <a:close/>
                </a:path>
              </a:pathLst>
            </a:custGeom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3E43A606-3721-0D28-995C-36F0C1724E32}"/>
                </a:ext>
              </a:extLst>
            </p:cNvPr>
            <p:cNvSpPr txBox="1"/>
            <p:nvPr/>
          </p:nvSpPr>
          <p:spPr>
            <a:xfrm>
              <a:off x="0" y="-28575"/>
              <a:ext cx="1496954" cy="304072"/>
            </a:xfrm>
            <a:prstGeom prst="rect">
              <a:avLst/>
            </a:prstGeom>
          </p:spPr>
          <p:txBody>
            <a:bodyPr lIns="88525" tIns="88525" rIns="88525" bIns="88525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F26F061-D5A8-CF10-4C63-3CB9EE8FBEFB}"/>
              </a:ext>
            </a:extLst>
          </p:cNvPr>
          <p:cNvSpPr txBox="1"/>
          <p:nvPr/>
        </p:nvSpPr>
        <p:spPr>
          <a:xfrm>
            <a:off x="583767" y="9271564"/>
            <a:ext cx="7637030" cy="431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26035D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FE5104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572DF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  <a:endParaRPr lang="en-US" sz="3350" b="1">
              <a:solidFill>
                <a:srgbClr val="572DFF"/>
              </a:solidFill>
              <a:latin typeface="Hauora Medium"/>
              <a:ea typeface="Hauora Medium"/>
              <a:cs typeface="Hauora Medium"/>
            </a:endParaRPr>
          </a:p>
        </p:txBody>
      </p:sp>
      <p:pic>
        <p:nvPicPr>
          <p:cNvPr id="15" name="Picture 14" descr="A group of people using laptops&#10;&#10;AI-generated content may be incorrect.">
            <a:extLst>
              <a:ext uri="{FF2B5EF4-FFF2-40B4-BE49-F238E27FC236}">
                <a16:creationId xmlns:a16="http://schemas.microsoft.com/office/drawing/2014/main" id="{80B9FC5E-BFE9-320E-437C-B3EB5B6C6D8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201" b="24525"/>
          <a:stretch>
            <a:fillRect/>
          </a:stretch>
        </p:blipFill>
        <p:spPr>
          <a:xfrm>
            <a:off x="437346" y="1"/>
            <a:ext cx="5149232" cy="7764165"/>
          </a:xfrm>
          <a:prstGeom prst="rect">
            <a:avLst/>
          </a:prstGeom>
        </p:spPr>
      </p:pic>
      <p:sp>
        <p:nvSpPr>
          <p:cNvPr id="32" name="TextBox 23">
            <a:extLst>
              <a:ext uri="{FF2B5EF4-FFF2-40B4-BE49-F238E27FC236}">
                <a16:creationId xmlns:a16="http://schemas.microsoft.com/office/drawing/2014/main" id="{5C1241FB-56DE-410A-5647-ED45A979BDEA}"/>
              </a:ext>
            </a:extLst>
          </p:cNvPr>
          <p:cNvSpPr txBox="1"/>
          <p:nvPr/>
        </p:nvSpPr>
        <p:spPr>
          <a:xfrm>
            <a:off x="7010400" y="797498"/>
            <a:ext cx="10972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800" b="1">
                <a:solidFill>
                  <a:srgbClr val="C7DCF1"/>
                </a:solidFill>
                <a:latin typeface="Hauora Bold"/>
                <a:ea typeface="Hauora Bold"/>
                <a:cs typeface="Hauora Bold"/>
                <a:sym typeface="Hauora Bold"/>
              </a:rPr>
              <a:t>Central Hub for all stakeholders interested in </a:t>
            </a:r>
            <a:r>
              <a:rPr lang="en-US" sz="4800" b="1">
                <a:solidFill>
                  <a:srgbClr val="E7FE4F"/>
                </a:solidFill>
                <a:latin typeface="Hauora Bold"/>
                <a:ea typeface="Hauora Bold"/>
                <a:cs typeface="Hauora Bold"/>
                <a:sym typeface="Hauora Bold"/>
              </a:rPr>
              <a:t>Digital Skills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ABD2806E-6A0E-7A83-C556-33484F808076}"/>
              </a:ext>
            </a:extLst>
          </p:cNvPr>
          <p:cNvSpPr txBox="1"/>
          <p:nvPr/>
        </p:nvSpPr>
        <p:spPr>
          <a:xfrm>
            <a:off x="6205153" y="6001536"/>
            <a:ext cx="1122976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800" b="1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High quality content</a:t>
            </a:r>
            <a:r>
              <a:rPr lang="en-US" sz="2800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: European and national initiatives, good practices, pledges, training and funding opportunities, learning space, events, Academies, and many more…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E5D8EB6-6AA7-8332-23E4-59479B00B5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29" y="311569"/>
            <a:ext cx="12540320" cy="705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68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5652289"/>
            <a:ext cx="622027" cy="509971"/>
            <a:chOff x="0" y="0"/>
            <a:chExt cx="829370" cy="6799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1834622"/>
            <a:ext cx="7514140" cy="793502"/>
            <a:chOff x="0" y="0"/>
            <a:chExt cx="2634051" cy="2781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34051" cy="278159"/>
            </a:xfrm>
            <a:custGeom>
              <a:avLst/>
              <a:gdLst/>
              <a:ahLst/>
              <a:cxnLst/>
              <a:rect l="l" t="t" r="r" b="b"/>
              <a:pathLst>
                <a:path w="2634051" h="278159">
                  <a:moveTo>
                    <a:pt x="139079" y="0"/>
                  </a:moveTo>
                  <a:lnTo>
                    <a:pt x="2494972" y="0"/>
                  </a:lnTo>
                  <a:cubicBezTo>
                    <a:pt x="2531858" y="0"/>
                    <a:pt x="2567233" y="14653"/>
                    <a:pt x="2593316" y="40735"/>
                  </a:cubicBezTo>
                  <a:cubicBezTo>
                    <a:pt x="2619398" y="66818"/>
                    <a:pt x="2634051" y="102193"/>
                    <a:pt x="2634051" y="139079"/>
                  </a:cubicBezTo>
                  <a:lnTo>
                    <a:pt x="2634051" y="139079"/>
                  </a:lnTo>
                  <a:cubicBezTo>
                    <a:pt x="2634051" y="175966"/>
                    <a:pt x="2619398" y="211341"/>
                    <a:pt x="2593316" y="237423"/>
                  </a:cubicBezTo>
                  <a:cubicBezTo>
                    <a:pt x="2567233" y="263506"/>
                    <a:pt x="2531858" y="278159"/>
                    <a:pt x="2494972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634051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4218540"/>
            <a:ext cx="9651684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Portugal Tech Week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71740" y="5682930"/>
            <a:ext cx="8808644" cy="1493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351 Associação Portuguesa de Startups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Portugal</a:t>
            </a:r>
          </a:p>
          <a:p>
            <a:pPr algn="l">
              <a:lnSpc>
                <a:spcPts val="3949"/>
              </a:lnSpc>
            </a:pPr>
            <a:endParaRPr lang="en-US" sz="3590">
              <a:solidFill>
                <a:srgbClr val="FE5104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83766" y="9271564"/>
            <a:ext cx="75696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8850" y="1943487"/>
            <a:ext cx="6864147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Digital Upskilling @Work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  <p:sp>
        <p:nvSpPr>
          <p:cNvPr id="17" name="Freeform 17"/>
          <p:cNvSpPr/>
          <p:nvPr/>
        </p:nvSpPr>
        <p:spPr>
          <a:xfrm>
            <a:off x="15245776" y="526072"/>
            <a:ext cx="2052449" cy="2052449"/>
          </a:xfrm>
          <a:custGeom>
            <a:avLst/>
            <a:gdLst/>
            <a:ahLst/>
            <a:cxnLst/>
            <a:rect l="l" t="t" r="r" b="b"/>
            <a:pathLst>
              <a:path w="2052449" h="2052449">
                <a:moveTo>
                  <a:pt x="0" y="0"/>
                </a:moveTo>
                <a:lnTo>
                  <a:pt x="2052449" y="0"/>
                </a:lnTo>
                <a:lnTo>
                  <a:pt x="2052449" y="2052449"/>
                </a:lnTo>
                <a:lnTo>
                  <a:pt x="0" y="20524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FC55F5-14EF-BDDF-7AE2-6DFBFA690F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3429000"/>
            <a:ext cx="5715000" cy="32146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5652289"/>
            <a:ext cx="622027" cy="509971"/>
            <a:chOff x="0" y="0"/>
            <a:chExt cx="829370" cy="6799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1834622"/>
            <a:ext cx="7514140" cy="793502"/>
            <a:chOff x="0" y="0"/>
            <a:chExt cx="2634051" cy="2781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34051" cy="278159"/>
            </a:xfrm>
            <a:custGeom>
              <a:avLst/>
              <a:gdLst/>
              <a:ahLst/>
              <a:cxnLst/>
              <a:rect l="l" t="t" r="r" b="b"/>
              <a:pathLst>
                <a:path w="2634051" h="278159">
                  <a:moveTo>
                    <a:pt x="139079" y="0"/>
                  </a:moveTo>
                  <a:lnTo>
                    <a:pt x="2494972" y="0"/>
                  </a:lnTo>
                  <a:cubicBezTo>
                    <a:pt x="2531858" y="0"/>
                    <a:pt x="2567233" y="14653"/>
                    <a:pt x="2593316" y="40735"/>
                  </a:cubicBezTo>
                  <a:cubicBezTo>
                    <a:pt x="2619398" y="66818"/>
                    <a:pt x="2634051" y="102193"/>
                    <a:pt x="2634051" y="139079"/>
                  </a:cubicBezTo>
                  <a:lnTo>
                    <a:pt x="2634051" y="139079"/>
                  </a:lnTo>
                  <a:cubicBezTo>
                    <a:pt x="2634051" y="175966"/>
                    <a:pt x="2619398" y="211341"/>
                    <a:pt x="2593316" y="237423"/>
                  </a:cubicBezTo>
                  <a:cubicBezTo>
                    <a:pt x="2567233" y="263506"/>
                    <a:pt x="2531858" y="278159"/>
                    <a:pt x="2494972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634051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259676" y="5438945"/>
            <a:ext cx="6999624" cy="936659"/>
          </a:xfrm>
          <a:custGeom>
            <a:avLst/>
            <a:gdLst/>
            <a:ahLst/>
            <a:cxnLst/>
            <a:rect l="l" t="t" r="r" b="b"/>
            <a:pathLst>
              <a:path w="6999624" h="936659">
                <a:moveTo>
                  <a:pt x="0" y="0"/>
                </a:moveTo>
                <a:lnTo>
                  <a:pt x="6999624" y="0"/>
                </a:lnTo>
                <a:lnTo>
                  <a:pt x="6999624" y="936658"/>
                </a:lnTo>
                <a:lnTo>
                  <a:pt x="0" y="936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28700" y="4180840"/>
            <a:ext cx="9651684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SectorAI Upskilling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71740" y="5682930"/>
            <a:ext cx="8808644" cy="1493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Code for All, S.A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Portugal</a:t>
            </a:r>
          </a:p>
          <a:p>
            <a:pPr algn="l">
              <a:lnSpc>
                <a:spcPts val="3949"/>
              </a:lnSpc>
            </a:pPr>
            <a:endParaRPr lang="en-US" sz="3590">
              <a:solidFill>
                <a:srgbClr val="FE5104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3766" y="9271564"/>
            <a:ext cx="75696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88850" y="1943487"/>
            <a:ext cx="6864147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Digital Upskilling @Work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245776" y="526072"/>
            <a:ext cx="2052449" cy="2052449"/>
          </a:xfrm>
          <a:custGeom>
            <a:avLst/>
            <a:gdLst/>
            <a:ahLst/>
            <a:cxnLst/>
            <a:rect l="l" t="t" r="r" b="b"/>
            <a:pathLst>
              <a:path w="2052449" h="2052449">
                <a:moveTo>
                  <a:pt x="0" y="0"/>
                </a:moveTo>
                <a:lnTo>
                  <a:pt x="2052449" y="0"/>
                </a:lnTo>
                <a:lnTo>
                  <a:pt x="2052449" y="2052449"/>
                </a:lnTo>
                <a:lnTo>
                  <a:pt x="0" y="20524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6156114"/>
            <a:ext cx="622027" cy="509971"/>
            <a:chOff x="0" y="0"/>
            <a:chExt cx="829370" cy="6799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1834622"/>
            <a:ext cx="7514140" cy="793502"/>
            <a:chOff x="0" y="0"/>
            <a:chExt cx="2634051" cy="2781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34051" cy="278159"/>
            </a:xfrm>
            <a:custGeom>
              <a:avLst/>
              <a:gdLst/>
              <a:ahLst/>
              <a:cxnLst/>
              <a:rect l="l" t="t" r="r" b="b"/>
              <a:pathLst>
                <a:path w="2634051" h="278159">
                  <a:moveTo>
                    <a:pt x="139079" y="0"/>
                  </a:moveTo>
                  <a:lnTo>
                    <a:pt x="2494972" y="0"/>
                  </a:lnTo>
                  <a:cubicBezTo>
                    <a:pt x="2531858" y="0"/>
                    <a:pt x="2567233" y="14653"/>
                    <a:pt x="2593316" y="40735"/>
                  </a:cubicBezTo>
                  <a:cubicBezTo>
                    <a:pt x="2619398" y="66818"/>
                    <a:pt x="2634051" y="102193"/>
                    <a:pt x="2634051" y="139079"/>
                  </a:cubicBezTo>
                  <a:lnTo>
                    <a:pt x="2634051" y="139079"/>
                  </a:lnTo>
                  <a:cubicBezTo>
                    <a:pt x="2634051" y="175966"/>
                    <a:pt x="2619398" y="211341"/>
                    <a:pt x="2593316" y="237423"/>
                  </a:cubicBezTo>
                  <a:cubicBezTo>
                    <a:pt x="2567233" y="263506"/>
                    <a:pt x="2531858" y="278159"/>
                    <a:pt x="2494972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634051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245776" y="526072"/>
            <a:ext cx="2052449" cy="2052449"/>
          </a:xfrm>
          <a:custGeom>
            <a:avLst/>
            <a:gdLst/>
            <a:ahLst/>
            <a:cxnLst/>
            <a:rect l="l" t="t" r="r" b="b"/>
            <a:pathLst>
              <a:path w="2052449" h="2052449">
                <a:moveTo>
                  <a:pt x="0" y="0"/>
                </a:moveTo>
                <a:lnTo>
                  <a:pt x="2052449" y="0"/>
                </a:lnTo>
                <a:lnTo>
                  <a:pt x="2052449" y="2052449"/>
                </a:lnTo>
                <a:lnTo>
                  <a:pt x="0" y="20524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242876" y="3608108"/>
            <a:ext cx="3732773" cy="3732773"/>
          </a:xfrm>
          <a:custGeom>
            <a:avLst/>
            <a:gdLst/>
            <a:ahLst/>
            <a:cxnLst/>
            <a:rect l="l" t="t" r="r" b="b"/>
            <a:pathLst>
              <a:path w="3732773" h="3732773">
                <a:moveTo>
                  <a:pt x="0" y="0"/>
                </a:moveTo>
                <a:lnTo>
                  <a:pt x="3732773" y="0"/>
                </a:lnTo>
                <a:lnTo>
                  <a:pt x="3732773" y="3732773"/>
                </a:lnTo>
                <a:lnTo>
                  <a:pt x="0" y="37327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28700" y="3739195"/>
            <a:ext cx="9651684" cy="190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Slovak Association of Digital HR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71740" y="6186755"/>
            <a:ext cx="8808644" cy="99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Slovakia, Czech, Austria and Dubai </a:t>
            </a:r>
          </a:p>
          <a:p>
            <a:pPr algn="l">
              <a:lnSpc>
                <a:spcPts val="3949"/>
              </a:lnSpc>
            </a:pPr>
            <a:endParaRPr lang="en-US" sz="3590">
              <a:solidFill>
                <a:srgbClr val="FE5104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3767" y="9271564"/>
            <a:ext cx="7669230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8850" y="1943487"/>
            <a:ext cx="6864147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Digital Upskilling @Work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963972" y="9061848"/>
            <a:ext cx="2313987" cy="731799"/>
          </a:xfrm>
          <a:custGeom>
            <a:avLst/>
            <a:gdLst/>
            <a:ahLst/>
            <a:cxnLst/>
            <a:rect l="l" t="t" r="r" b="b"/>
            <a:pathLst>
              <a:path w="2313987" h="731799">
                <a:moveTo>
                  <a:pt x="0" y="0"/>
                </a:moveTo>
                <a:lnTo>
                  <a:pt x="2313987" y="0"/>
                </a:lnTo>
                <a:lnTo>
                  <a:pt x="2313987" y="731799"/>
                </a:lnTo>
                <a:lnTo>
                  <a:pt x="0" y="731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470672" y="1491208"/>
            <a:ext cx="13339296" cy="870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0"/>
              </a:lnSpc>
            </a:pPr>
            <a:r>
              <a:rPr lang="en-US" sz="6673" b="1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Digital Upskilling @Work</a:t>
            </a:r>
            <a:r>
              <a:rPr lang="en-US" sz="6673" b="1">
                <a:solidFill>
                  <a:srgbClr val="E7FE4F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 Finalists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42795" y="3481872"/>
            <a:ext cx="4239764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Consortium FAIRmat</a:t>
            </a:r>
          </a:p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Humboldt-Universität zu Berlin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43771" y="3453297"/>
            <a:ext cx="4273557" cy="136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9"/>
              </a:lnSpc>
            </a:pPr>
            <a:r>
              <a:rPr lang="en-US" sz="2999" spc="-77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Portugal Tech Week</a:t>
            </a:r>
          </a:p>
          <a:p>
            <a:pPr algn="l">
              <a:lnSpc>
                <a:spcPts val="3659"/>
              </a:lnSpc>
            </a:pPr>
            <a:r>
              <a:rPr lang="en-US" sz="2999" spc="-77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351 Associação Portuguesa de Startups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470672" y="34532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86717" y="34532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337635" y="34532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6653680" y="34532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777413" y="34532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3" y="0"/>
                </a:lnTo>
                <a:lnTo>
                  <a:pt x="305983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093458" y="34532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3" y="0"/>
                </a:lnTo>
                <a:lnTo>
                  <a:pt x="305983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259610" y="3481872"/>
            <a:ext cx="4163388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999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Training programme </a:t>
            </a:r>
          </a:p>
          <a:p>
            <a:pPr algn="l">
              <a:lnSpc>
                <a:spcPts val="3300"/>
              </a:lnSpc>
            </a:pPr>
            <a:r>
              <a:rPr lang="en-US" sz="2999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for civil servants on digital skills </a:t>
            </a:r>
          </a:p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Națională a Funcționarilor Publici</a:t>
            </a:r>
          </a:p>
          <a:p>
            <a:pPr algn="l">
              <a:lnSpc>
                <a:spcPts val="3300"/>
              </a:lnSpc>
            </a:pPr>
            <a:endParaRPr lang="en-US" sz="2999" spc="-2">
              <a:solidFill>
                <a:srgbClr val="C7DCF1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921392" y="6187391"/>
            <a:ext cx="41558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SectorAI Upskilling</a:t>
            </a:r>
          </a:p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Code for All, S.A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432719" y="6200784"/>
            <a:ext cx="574529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Slovak Association of Digital HR</a:t>
            </a:r>
          </a:p>
          <a:p>
            <a:pPr algn="l">
              <a:lnSpc>
                <a:spcPts val="3300"/>
              </a:lnSpc>
            </a:pPr>
            <a:endParaRPr lang="en-US" sz="3000">
              <a:solidFill>
                <a:srgbClr val="E7FE4F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3109988" y="6158816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0"/>
                </a:lnTo>
                <a:lnTo>
                  <a:pt x="0" y="5099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426033" y="6158816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0"/>
                </a:lnTo>
                <a:lnTo>
                  <a:pt x="0" y="5099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8677294" y="6158816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3" y="0"/>
                </a:lnTo>
                <a:lnTo>
                  <a:pt x="305983" y="509970"/>
                </a:lnTo>
                <a:lnTo>
                  <a:pt x="0" y="5099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8993339" y="6158816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3" y="0"/>
                </a:lnTo>
                <a:lnTo>
                  <a:pt x="305983" y="509970"/>
                </a:lnTo>
                <a:lnTo>
                  <a:pt x="0" y="5099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5883342" y="554475"/>
            <a:ext cx="1807087" cy="1807087"/>
          </a:xfrm>
          <a:custGeom>
            <a:avLst/>
            <a:gdLst/>
            <a:ahLst/>
            <a:cxnLst/>
            <a:rect l="l" t="t" r="r" b="b"/>
            <a:pathLst>
              <a:path w="1807087" h="1807087">
                <a:moveTo>
                  <a:pt x="0" y="0"/>
                </a:moveTo>
                <a:lnTo>
                  <a:pt x="1807086" y="0"/>
                </a:lnTo>
                <a:lnTo>
                  <a:pt x="1807086" y="1807086"/>
                </a:lnTo>
                <a:lnTo>
                  <a:pt x="0" y="18070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583766" y="9271564"/>
            <a:ext cx="76458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26035D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FE5104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572DF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78816" y="2227254"/>
            <a:ext cx="8956726" cy="2523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52"/>
              </a:lnSpc>
            </a:pPr>
            <a:r>
              <a:rPr lang="en-US" sz="8730" b="1" spc="-8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Digital Skills </a:t>
            </a:r>
          </a:p>
          <a:p>
            <a:pPr algn="l">
              <a:lnSpc>
                <a:spcPts val="9952"/>
              </a:lnSpc>
            </a:pPr>
            <a:r>
              <a:rPr lang="en-US" sz="8730" b="1" spc="-8">
                <a:solidFill>
                  <a:srgbClr val="E7FE4F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for Education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963972" y="9061848"/>
            <a:ext cx="2313987" cy="731799"/>
          </a:xfrm>
          <a:custGeom>
            <a:avLst/>
            <a:gdLst/>
            <a:ahLst/>
            <a:cxnLst/>
            <a:rect l="l" t="t" r="r" b="b"/>
            <a:pathLst>
              <a:path w="2313987" h="731799">
                <a:moveTo>
                  <a:pt x="0" y="0"/>
                </a:moveTo>
                <a:lnTo>
                  <a:pt x="2313987" y="0"/>
                </a:lnTo>
                <a:lnTo>
                  <a:pt x="2313987" y="731799"/>
                </a:lnTo>
                <a:lnTo>
                  <a:pt x="0" y="731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878816" y="4960777"/>
            <a:ext cx="8247125" cy="827998"/>
            <a:chOff x="0" y="0"/>
            <a:chExt cx="2744037" cy="2754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44038" cy="275497"/>
            </a:xfrm>
            <a:custGeom>
              <a:avLst/>
              <a:gdLst/>
              <a:ahLst/>
              <a:cxnLst/>
              <a:rect l="l" t="t" r="r" b="b"/>
              <a:pathLst>
                <a:path w="2744038" h="275497">
                  <a:moveTo>
                    <a:pt x="137748" y="0"/>
                  </a:moveTo>
                  <a:lnTo>
                    <a:pt x="2606289" y="0"/>
                  </a:lnTo>
                  <a:cubicBezTo>
                    <a:pt x="2642822" y="0"/>
                    <a:pt x="2677859" y="14513"/>
                    <a:pt x="2703692" y="40346"/>
                  </a:cubicBezTo>
                  <a:cubicBezTo>
                    <a:pt x="2729525" y="66178"/>
                    <a:pt x="2744038" y="101215"/>
                    <a:pt x="2744038" y="137748"/>
                  </a:cubicBezTo>
                  <a:lnTo>
                    <a:pt x="2744038" y="137748"/>
                  </a:lnTo>
                  <a:cubicBezTo>
                    <a:pt x="2744038" y="213825"/>
                    <a:pt x="2682366" y="275497"/>
                    <a:pt x="2606289" y="275497"/>
                  </a:cubicBezTo>
                  <a:lnTo>
                    <a:pt x="137748" y="275497"/>
                  </a:lnTo>
                  <a:cubicBezTo>
                    <a:pt x="61672" y="275497"/>
                    <a:pt x="0" y="213825"/>
                    <a:pt x="0" y="137748"/>
                  </a:cubicBezTo>
                  <a:lnTo>
                    <a:pt x="0" y="137748"/>
                  </a:lnTo>
                  <a:cubicBezTo>
                    <a:pt x="0" y="61672"/>
                    <a:pt x="61672" y="0"/>
                    <a:pt x="137748" y="0"/>
                  </a:cubicBezTo>
                  <a:close/>
                </a:path>
              </a:pathLst>
            </a:custGeom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744037" cy="304072"/>
            </a:xfrm>
            <a:prstGeom prst="rect">
              <a:avLst/>
            </a:prstGeom>
          </p:spPr>
          <p:txBody>
            <a:bodyPr lIns="88525" tIns="88525" rIns="88525" bIns="88525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926336" y="5087363"/>
            <a:ext cx="8199606" cy="53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3538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Presented by Thomas Layer-Wagner 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23744" y="2170104"/>
            <a:ext cx="4811090" cy="3455237"/>
          </a:xfrm>
          <a:custGeom>
            <a:avLst/>
            <a:gdLst/>
            <a:ahLst/>
            <a:cxnLst/>
            <a:rect l="l" t="t" r="r" b="b"/>
            <a:pathLst>
              <a:path w="4811090" h="3455237">
                <a:moveTo>
                  <a:pt x="0" y="0"/>
                </a:moveTo>
                <a:lnTo>
                  <a:pt x="4811090" y="0"/>
                </a:lnTo>
                <a:lnTo>
                  <a:pt x="4811090" y="3455237"/>
                </a:lnTo>
                <a:lnTo>
                  <a:pt x="0" y="34552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583766" y="9271564"/>
            <a:ext cx="77982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26035D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FE5104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572DF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1785019"/>
            <a:ext cx="7514140" cy="793502"/>
            <a:chOff x="0" y="0"/>
            <a:chExt cx="2634051" cy="2781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34051" cy="278159"/>
            </a:xfrm>
            <a:custGeom>
              <a:avLst/>
              <a:gdLst/>
              <a:ahLst/>
              <a:cxnLst/>
              <a:rect l="l" t="t" r="r" b="b"/>
              <a:pathLst>
                <a:path w="2634051" h="278159">
                  <a:moveTo>
                    <a:pt x="139079" y="0"/>
                  </a:moveTo>
                  <a:lnTo>
                    <a:pt x="2494972" y="0"/>
                  </a:lnTo>
                  <a:cubicBezTo>
                    <a:pt x="2531858" y="0"/>
                    <a:pt x="2567233" y="14653"/>
                    <a:pt x="2593316" y="40735"/>
                  </a:cubicBezTo>
                  <a:cubicBezTo>
                    <a:pt x="2619398" y="66818"/>
                    <a:pt x="2634051" y="102193"/>
                    <a:pt x="2634051" y="139079"/>
                  </a:cubicBezTo>
                  <a:lnTo>
                    <a:pt x="2634051" y="139079"/>
                  </a:lnTo>
                  <a:cubicBezTo>
                    <a:pt x="2634051" y="175966"/>
                    <a:pt x="2619398" y="211341"/>
                    <a:pt x="2593316" y="237423"/>
                  </a:cubicBezTo>
                  <a:cubicBezTo>
                    <a:pt x="2567233" y="263506"/>
                    <a:pt x="2531858" y="278159"/>
                    <a:pt x="2494972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2634051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6346280"/>
            <a:ext cx="622027" cy="509971"/>
            <a:chOff x="0" y="0"/>
            <a:chExt cx="829370" cy="6799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270276" y="3239289"/>
            <a:ext cx="5934723" cy="4418279"/>
          </a:xfrm>
          <a:custGeom>
            <a:avLst/>
            <a:gdLst/>
            <a:ahLst/>
            <a:cxnLst/>
            <a:rect l="l" t="t" r="r" b="b"/>
            <a:pathLst>
              <a:path w="5934723" h="4418279">
                <a:moveTo>
                  <a:pt x="0" y="0"/>
                </a:moveTo>
                <a:lnTo>
                  <a:pt x="5934723" y="0"/>
                </a:lnTo>
                <a:lnTo>
                  <a:pt x="5934723" y="4418279"/>
                </a:lnTo>
                <a:lnTo>
                  <a:pt x="0" y="44182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4399" r="-1664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133911" y="1918838"/>
            <a:ext cx="7303719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Digital Skills for Education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3064296"/>
            <a:ext cx="9651684" cy="286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BrAIn </a:t>
            </a:r>
          </a:p>
          <a:p>
            <a:pPr algn="l">
              <a:lnSpc>
                <a:spcPts val="5060"/>
              </a:lnSpc>
            </a:pPr>
            <a:r>
              <a:rPr lang="en-US" sz="46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Application of Artificial Intelligence-Based Digital Technologies in Education</a:t>
            </a:r>
            <a:r>
              <a:rPr lang="en-US" sz="4600" b="1">
                <a:solidFill>
                  <a:srgbClr val="FFA229"/>
                </a:solidFill>
                <a:latin typeface="Hauora Bold"/>
                <a:ea typeface="Hauora Bold"/>
                <a:cs typeface="Hauora Bold"/>
                <a:sym typeface="Hauora 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71740" y="6384380"/>
            <a:ext cx="8808644" cy="198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CARNET - Hrvatska akademska i istraživačka mreža 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Croatia</a:t>
            </a:r>
          </a:p>
          <a:p>
            <a:pPr algn="l">
              <a:lnSpc>
                <a:spcPts val="3949"/>
              </a:lnSpc>
            </a:pPr>
            <a:endParaRPr lang="en-US" sz="3590">
              <a:solidFill>
                <a:srgbClr val="FE5104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3766" y="9271564"/>
            <a:ext cx="76458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8" name="Freeform 18"/>
          <p:cNvSpPr/>
          <p:nvPr/>
        </p:nvSpPr>
        <p:spPr>
          <a:xfrm>
            <a:off x="14695622" y="737334"/>
            <a:ext cx="2563678" cy="1841187"/>
          </a:xfrm>
          <a:custGeom>
            <a:avLst/>
            <a:gdLst/>
            <a:ahLst/>
            <a:cxnLst/>
            <a:rect l="l" t="t" r="r" b="b"/>
            <a:pathLst>
              <a:path w="2563678" h="1841187">
                <a:moveTo>
                  <a:pt x="0" y="0"/>
                </a:moveTo>
                <a:lnTo>
                  <a:pt x="2563678" y="0"/>
                </a:lnTo>
                <a:lnTo>
                  <a:pt x="2563678" y="1841187"/>
                </a:lnTo>
                <a:lnTo>
                  <a:pt x="0" y="18411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1785019"/>
            <a:ext cx="7514140" cy="793502"/>
            <a:chOff x="0" y="0"/>
            <a:chExt cx="2634051" cy="2781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34051" cy="278159"/>
            </a:xfrm>
            <a:custGeom>
              <a:avLst/>
              <a:gdLst/>
              <a:ahLst/>
              <a:cxnLst/>
              <a:rect l="l" t="t" r="r" b="b"/>
              <a:pathLst>
                <a:path w="2634051" h="278159">
                  <a:moveTo>
                    <a:pt x="139079" y="0"/>
                  </a:moveTo>
                  <a:lnTo>
                    <a:pt x="2494972" y="0"/>
                  </a:lnTo>
                  <a:cubicBezTo>
                    <a:pt x="2531858" y="0"/>
                    <a:pt x="2567233" y="14653"/>
                    <a:pt x="2593316" y="40735"/>
                  </a:cubicBezTo>
                  <a:cubicBezTo>
                    <a:pt x="2619398" y="66818"/>
                    <a:pt x="2634051" y="102193"/>
                    <a:pt x="2634051" y="139079"/>
                  </a:cubicBezTo>
                  <a:lnTo>
                    <a:pt x="2634051" y="139079"/>
                  </a:lnTo>
                  <a:cubicBezTo>
                    <a:pt x="2634051" y="175966"/>
                    <a:pt x="2619398" y="211341"/>
                    <a:pt x="2593316" y="237423"/>
                  </a:cubicBezTo>
                  <a:cubicBezTo>
                    <a:pt x="2567233" y="263506"/>
                    <a:pt x="2531858" y="278159"/>
                    <a:pt x="2494972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2634051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5594136"/>
            <a:ext cx="622027" cy="509971"/>
            <a:chOff x="0" y="0"/>
            <a:chExt cx="829370" cy="6799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133911" y="1918838"/>
            <a:ext cx="7303719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Digital Skills for Education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3064296"/>
            <a:ext cx="12093142" cy="2529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An Essential Digital Competency: AI Literacy </a:t>
            </a:r>
          </a:p>
          <a:p>
            <a:pPr algn="l">
              <a:lnSpc>
                <a:spcPts val="5060"/>
              </a:lnSpc>
            </a:pPr>
            <a:endParaRPr lang="en-US" sz="6800" b="1">
              <a:solidFill>
                <a:srgbClr val="FE5104"/>
              </a:solidFill>
              <a:latin typeface="Hauora Bold"/>
              <a:ea typeface="Hauora Bold"/>
              <a:cs typeface="Hauora Bold"/>
              <a:sym typeface="Hauora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71740" y="5632236"/>
            <a:ext cx="8808644" cy="1493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Colegio San Buenaventura 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Spain, Türkiye, Italy and Germany</a:t>
            </a:r>
          </a:p>
          <a:p>
            <a:pPr algn="l">
              <a:lnSpc>
                <a:spcPts val="3949"/>
              </a:lnSpc>
            </a:pPr>
            <a:endParaRPr lang="en-US" sz="3590">
              <a:solidFill>
                <a:srgbClr val="FE5104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3766" y="9271564"/>
            <a:ext cx="77982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695622" y="737334"/>
            <a:ext cx="2563678" cy="1841187"/>
          </a:xfrm>
          <a:custGeom>
            <a:avLst/>
            <a:gdLst/>
            <a:ahLst/>
            <a:cxnLst/>
            <a:rect l="l" t="t" r="r" b="b"/>
            <a:pathLst>
              <a:path w="2563678" h="1841187">
                <a:moveTo>
                  <a:pt x="0" y="0"/>
                </a:moveTo>
                <a:lnTo>
                  <a:pt x="2563678" y="0"/>
                </a:lnTo>
                <a:lnTo>
                  <a:pt x="2563678" y="1841187"/>
                </a:lnTo>
                <a:lnTo>
                  <a:pt x="0" y="18411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A76D54-82C8-68BA-B80F-14D830142C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3153926"/>
            <a:ext cx="4347020" cy="43470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1785019"/>
            <a:ext cx="7514140" cy="793502"/>
            <a:chOff x="0" y="0"/>
            <a:chExt cx="2634051" cy="2781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34051" cy="278159"/>
            </a:xfrm>
            <a:custGeom>
              <a:avLst/>
              <a:gdLst/>
              <a:ahLst/>
              <a:cxnLst/>
              <a:rect l="l" t="t" r="r" b="b"/>
              <a:pathLst>
                <a:path w="2634051" h="278159">
                  <a:moveTo>
                    <a:pt x="139079" y="0"/>
                  </a:moveTo>
                  <a:lnTo>
                    <a:pt x="2494972" y="0"/>
                  </a:lnTo>
                  <a:cubicBezTo>
                    <a:pt x="2531858" y="0"/>
                    <a:pt x="2567233" y="14653"/>
                    <a:pt x="2593316" y="40735"/>
                  </a:cubicBezTo>
                  <a:cubicBezTo>
                    <a:pt x="2619398" y="66818"/>
                    <a:pt x="2634051" y="102193"/>
                    <a:pt x="2634051" y="139079"/>
                  </a:cubicBezTo>
                  <a:lnTo>
                    <a:pt x="2634051" y="139079"/>
                  </a:lnTo>
                  <a:cubicBezTo>
                    <a:pt x="2634051" y="175966"/>
                    <a:pt x="2619398" y="211341"/>
                    <a:pt x="2593316" y="237423"/>
                  </a:cubicBezTo>
                  <a:cubicBezTo>
                    <a:pt x="2567233" y="263506"/>
                    <a:pt x="2531858" y="278159"/>
                    <a:pt x="2494972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2634051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5610646"/>
            <a:ext cx="622027" cy="509971"/>
            <a:chOff x="0" y="0"/>
            <a:chExt cx="829370" cy="6799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899459" y="2947905"/>
            <a:ext cx="4823684" cy="4823684"/>
          </a:xfrm>
          <a:custGeom>
            <a:avLst/>
            <a:gdLst/>
            <a:ahLst/>
            <a:cxnLst/>
            <a:rect l="l" t="t" r="r" b="b"/>
            <a:pathLst>
              <a:path w="4823684" h="4823684">
                <a:moveTo>
                  <a:pt x="0" y="0"/>
                </a:moveTo>
                <a:lnTo>
                  <a:pt x="4823684" y="0"/>
                </a:lnTo>
                <a:lnTo>
                  <a:pt x="4823684" y="4823684"/>
                </a:lnTo>
                <a:lnTo>
                  <a:pt x="0" y="48236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133911" y="1918838"/>
            <a:ext cx="7303719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Digital Skills for Education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3766" y="9271564"/>
            <a:ext cx="785386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4176897"/>
            <a:ext cx="9651684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Generation AI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71740" y="5641286"/>
            <a:ext cx="8808644" cy="99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University of Eastern Finland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Finland</a:t>
            </a:r>
          </a:p>
        </p:txBody>
      </p:sp>
      <p:sp>
        <p:nvSpPr>
          <p:cNvPr id="18" name="Freeform 18"/>
          <p:cNvSpPr/>
          <p:nvPr/>
        </p:nvSpPr>
        <p:spPr>
          <a:xfrm>
            <a:off x="14695622" y="737334"/>
            <a:ext cx="2563678" cy="1841187"/>
          </a:xfrm>
          <a:custGeom>
            <a:avLst/>
            <a:gdLst/>
            <a:ahLst/>
            <a:cxnLst/>
            <a:rect l="l" t="t" r="r" b="b"/>
            <a:pathLst>
              <a:path w="2563678" h="1841187">
                <a:moveTo>
                  <a:pt x="0" y="0"/>
                </a:moveTo>
                <a:lnTo>
                  <a:pt x="2563678" y="0"/>
                </a:lnTo>
                <a:lnTo>
                  <a:pt x="2563678" y="1841187"/>
                </a:lnTo>
                <a:lnTo>
                  <a:pt x="0" y="18411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1785019"/>
            <a:ext cx="7514140" cy="793502"/>
            <a:chOff x="0" y="0"/>
            <a:chExt cx="2634051" cy="2781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34051" cy="278159"/>
            </a:xfrm>
            <a:custGeom>
              <a:avLst/>
              <a:gdLst/>
              <a:ahLst/>
              <a:cxnLst/>
              <a:rect l="l" t="t" r="r" b="b"/>
              <a:pathLst>
                <a:path w="2634051" h="278159">
                  <a:moveTo>
                    <a:pt x="139079" y="0"/>
                  </a:moveTo>
                  <a:lnTo>
                    <a:pt x="2494972" y="0"/>
                  </a:lnTo>
                  <a:cubicBezTo>
                    <a:pt x="2531858" y="0"/>
                    <a:pt x="2567233" y="14653"/>
                    <a:pt x="2593316" y="40735"/>
                  </a:cubicBezTo>
                  <a:cubicBezTo>
                    <a:pt x="2619398" y="66818"/>
                    <a:pt x="2634051" y="102193"/>
                    <a:pt x="2634051" y="139079"/>
                  </a:cubicBezTo>
                  <a:lnTo>
                    <a:pt x="2634051" y="139079"/>
                  </a:lnTo>
                  <a:cubicBezTo>
                    <a:pt x="2634051" y="175966"/>
                    <a:pt x="2619398" y="211341"/>
                    <a:pt x="2593316" y="237423"/>
                  </a:cubicBezTo>
                  <a:cubicBezTo>
                    <a:pt x="2567233" y="263506"/>
                    <a:pt x="2531858" y="278159"/>
                    <a:pt x="2494972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2634051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33911" y="1918838"/>
            <a:ext cx="7303719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Digital Skills for Education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3766" y="9271564"/>
            <a:ext cx="74172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176897"/>
            <a:ext cx="9651684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Girls Go STEM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5610646"/>
            <a:ext cx="622027" cy="509971"/>
            <a:chOff x="0" y="0"/>
            <a:chExt cx="829370" cy="67996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871740" y="5641286"/>
            <a:ext cx="8808644" cy="99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EIT RawMaterials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38 countries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695622" y="737334"/>
            <a:ext cx="2563678" cy="1841187"/>
          </a:xfrm>
          <a:custGeom>
            <a:avLst/>
            <a:gdLst/>
            <a:ahLst/>
            <a:cxnLst/>
            <a:rect l="l" t="t" r="r" b="b"/>
            <a:pathLst>
              <a:path w="2563678" h="1841187">
                <a:moveTo>
                  <a:pt x="0" y="0"/>
                </a:moveTo>
                <a:lnTo>
                  <a:pt x="2563678" y="0"/>
                </a:lnTo>
                <a:lnTo>
                  <a:pt x="2563678" y="1841187"/>
                </a:lnTo>
                <a:lnTo>
                  <a:pt x="0" y="18411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32D99A-4A76-B9EC-2C48-C291C7E177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245023"/>
            <a:ext cx="4083758" cy="387047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1785019"/>
            <a:ext cx="7514140" cy="793502"/>
            <a:chOff x="0" y="0"/>
            <a:chExt cx="2634051" cy="2781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34051" cy="278159"/>
            </a:xfrm>
            <a:custGeom>
              <a:avLst/>
              <a:gdLst/>
              <a:ahLst/>
              <a:cxnLst/>
              <a:rect l="l" t="t" r="r" b="b"/>
              <a:pathLst>
                <a:path w="2634051" h="278159">
                  <a:moveTo>
                    <a:pt x="139079" y="0"/>
                  </a:moveTo>
                  <a:lnTo>
                    <a:pt x="2494972" y="0"/>
                  </a:lnTo>
                  <a:cubicBezTo>
                    <a:pt x="2531858" y="0"/>
                    <a:pt x="2567233" y="14653"/>
                    <a:pt x="2593316" y="40735"/>
                  </a:cubicBezTo>
                  <a:cubicBezTo>
                    <a:pt x="2619398" y="66818"/>
                    <a:pt x="2634051" y="102193"/>
                    <a:pt x="2634051" y="139079"/>
                  </a:cubicBezTo>
                  <a:lnTo>
                    <a:pt x="2634051" y="139079"/>
                  </a:lnTo>
                  <a:cubicBezTo>
                    <a:pt x="2634051" y="175966"/>
                    <a:pt x="2619398" y="211341"/>
                    <a:pt x="2593316" y="237423"/>
                  </a:cubicBezTo>
                  <a:cubicBezTo>
                    <a:pt x="2567233" y="263506"/>
                    <a:pt x="2531858" y="278159"/>
                    <a:pt x="2494972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2634051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695622" y="737334"/>
            <a:ext cx="2563678" cy="1841187"/>
          </a:xfrm>
          <a:custGeom>
            <a:avLst/>
            <a:gdLst/>
            <a:ahLst/>
            <a:cxnLst/>
            <a:rect l="l" t="t" r="r" b="b"/>
            <a:pathLst>
              <a:path w="2563678" h="1841187">
                <a:moveTo>
                  <a:pt x="0" y="0"/>
                </a:moveTo>
                <a:lnTo>
                  <a:pt x="2563678" y="0"/>
                </a:lnTo>
                <a:lnTo>
                  <a:pt x="2563678" y="1841187"/>
                </a:lnTo>
                <a:lnTo>
                  <a:pt x="0" y="18411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028700" y="5596865"/>
            <a:ext cx="622027" cy="509971"/>
            <a:chOff x="0" y="0"/>
            <a:chExt cx="829370" cy="679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555253" y="3595017"/>
            <a:ext cx="6704047" cy="1860373"/>
          </a:xfrm>
          <a:custGeom>
            <a:avLst/>
            <a:gdLst/>
            <a:ahLst/>
            <a:cxnLst/>
            <a:rect l="l" t="t" r="r" b="b"/>
            <a:pathLst>
              <a:path w="6704047" h="1860373">
                <a:moveTo>
                  <a:pt x="0" y="0"/>
                </a:moveTo>
                <a:lnTo>
                  <a:pt x="6704047" y="0"/>
                </a:lnTo>
                <a:lnTo>
                  <a:pt x="6704047" y="1860373"/>
                </a:lnTo>
                <a:lnTo>
                  <a:pt x="0" y="18603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133911" y="1918838"/>
            <a:ext cx="7303719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Digital Skills for Education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3766" y="9271564"/>
            <a:ext cx="74172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71740" y="5627506"/>
            <a:ext cx="880864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G-lab </a:t>
            </a:r>
            <a:r>
              <a:rPr lang="en-US" sz="3590" err="1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S.r.l</a:t>
            </a: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. Impresa </a:t>
            </a:r>
            <a:r>
              <a:rPr lang="en-US" sz="3590" err="1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sociale</a:t>
            </a:r>
            <a:endParaRPr lang="en-US" sz="3590">
              <a:solidFill>
                <a:srgbClr val="1F0D65"/>
              </a:solidFill>
              <a:latin typeface="Hauora"/>
              <a:ea typeface="Hauora"/>
              <a:cs typeface="Hauora"/>
              <a:sym typeface="Hauora"/>
            </a:endParaRP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Italy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3211966"/>
            <a:ext cx="9651684" cy="180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Golinelli LiVE – </a:t>
            </a:r>
          </a:p>
          <a:p>
            <a:pPr algn="l">
              <a:lnSpc>
                <a:spcPts val="6710"/>
              </a:lnSpc>
            </a:pPr>
            <a:r>
              <a:rPr lang="en-US" sz="61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Live Virtual Experience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">
            <a:extLst>
              <a:ext uri="{FF2B5EF4-FFF2-40B4-BE49-F238E27FC236}">
                <a16:creationId xmlns:a16="http://schemas.microsoft.com/office/drawing/2014/main" id="{D907A953-028A-4CC0-328B-05E92B745D9A}"/>
              </a:ext>
            </a:extLst>
          </p:cNvPr>
          <p:cNvGrpSpPr/>
          <p:nvPr/>
        </p:nvGrpSpPr>
        <p:grpSpPr>
          <a:xfrm>
            <a:off x="-1562605" y="-5572630"/>
            <a:ext cx="21432259" cy="21432259"/>
            <a:chOff x="0" y="0"/>
            <a:chExt cx="28576346" cy="28576346"/>
          </a:xfrm>
        </p:grpSpPr>
        <p:grpSp>
          <p:nvGrpSpPr>
            <p:cNvPr id="40" name="Group 3">
              <a:extLst>
                <a:ext uri="{FF2B5EF4-FFF2-40B4-BE49-F238E27FC236}">
                  <a16:creationId xmlns:a16="http://schemas.microsoft.com/office/drawing/2014/main" id="{9C7ECDBB-B5BD-8EA2-EA08-38F45E16CAEB}"/>
                </a:ext>
              </a:extLst>
            </p:cNvPr>
            <p:cNvGrpSpPr/>
            <p:nvPr/>
          </p:nvGrpSpPr>
          <p:grpSpPr>
            <a:xfrm>
              <a:off x="0" y="0"/>
              <a:ext cx="28576346" cy="28576346"/>
              <a:chOff x="0" y="0"/>
              <a:chExt cx="812800" cy="812800"/>
            </a:xfrm>
          </p:grpSpPr>
          <p:sp>
            <p:nvSpPr>
              <p:cNvPr id="50" name="Freeform 4">
                <a:extLst>
                  <a:ext uri="{FF2B5EF4-FFF2-40B4-BE49-F238E27FC236}">
                    <a16:creationId xmlns:a16="http://schemas.microsoft.com/office/drawing/2014/main" id="{6622CF38-FEC1-13D7-E0EB-8EB8A0B9EC9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1BE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TextBox 5">
                <a:extLst>
                  <a:ext uri="{FF2B5EF4-FFF2-40B4-BE49-F238E27FC236}">
                    <a16:creationId xmlns:a16="http://schemas.microsoft.com/office/drawing/2014/main" id="{A1603EA3-860F-BB67-E5B8-E8F5000B9A34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  <p:grpSp>
          <p:nvGrpSpPr>
            <p:cNvPr id="41" name="Group 6">
              <a:extLst>
                <a:ext uri="{FF2B5EF4-FFF2-40B4-BE49-F238E27FC236}">
                  <a16:creationId xmlns:a16="http://schemas.microsoft.com/office/drawing/2014/main" id="{ADE36B1F-C27C-49EE-D617-9D99C24967FF}"/>
                </a:ext>
              </a:extLst>
            </p:cNvPr>
            <p:cNvGrpSpPr/>
            <p:nvPr/>
          </p:nvGrpSpPr>
          <p:grpSpPr>
            <a:xfrm>
              <a:off x="1440064" y="1440064"/>
              <a:ext cx="25696218" cy="25696218"/>
              <a:chOff x="0" y="0"/>
              <a:chExt cx="812800" cy="812800"/>
            </a:xfrm>
          </p:grpSpPr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1EC688ED-F612-3982-CDF0-88B1A0EBB6C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C0FA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8">
                <a:extLst>
                  <a:ext uri="{FF2B5EF4-FFF2-40B4-BE49-F238E27FC236}">
                    <a16:creationId xmlns:a16="http://schemas.microsoft.com/office/drawing/2014/main" id="{C56F98D7-3052-DAAC-A3F2-49E187989BB4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  <p:grpSp>
          <p:nvGrpSpPr>
            <p:cNvPr id="42" name="Group 9">
              <a:extLst>
                <a:ext uri="{FF2B5EF4-FFF2-40B4-BE49-F238E27FC236}">
                  <a16:creationId xmlns:a16="http://schemas.microsoft.com/office/drawing/2014/main" id="{FB85D138-CC01-BDB7-3B64-449C8D2D14DE}"/>
                </a:ext>
              </a:extLst>
            </p:cNvPr>
            <p:cNvGrpSpPr/>
            <p:nvPr/>
          </p:nvGrpSpPr>
          <p:grpSpPr>
            <a:xfrm>
              <a:off x="2891205" y="2891205"/>
              <a:ext cx="22793936" cy="22793936"/>
              <a:chOff x="0" y="0"/>
              <a:chExt cx="812800" cy="812800"/>
            </a:xfrm>
          </p:grpSpPr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CFE7EC1C-78D6-C344-AA6A-ABF31E1118B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6068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Box 11">
                <a:extLst>
                  <a:ext uri="{FF2B5EF4-FFF2-40B4-BE49-F238E27FC236}">
                    <a16:creationId xmlns:a16="http://schemas.microsoft.com/office/drawing/2014/main" id="{4B9F73A0-78CE-0EAB-66C1-9B9D1881BF36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  <p:grpSp>
          <p:nvGrpSpPr>
            <p:cNvPr id="43" name="Group 12">
              <a:extLst>
                <a:ext uri="{FF2B5EF4-FFF2-40B4-BE49-F238E27FC236}">
                  <a16:creationId xmlns:a16="http://schemas.microsoft.com/office/drawing/2014/main" id="{04DC4471-D889-BF56-265B-B33C40878C88}"/>
                </a:ext>
              </a:extLst>
            </p:cNvPr>
            <p:cNvGrpSpPr/>
            <p:nvPr/>
          </p:nvGrpSpPr>
          <p:grpSpPr>
            <a:xfrm>
              <a:off x="4493703" y="4493703"/>
              <a:ext cx="19588939" cy="19588939"/>
              <a:chOff x="0" y="0"/>
              <a:chExt cx="812800" cy="812800"/>
            </a:xfrm>
          </p:grpSpPr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2F010231-8578-03BA-9889-279ADF19055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6035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14">
                <a:extLst>
                  <a:ext uri="{FF2B5EF4-FFF2-40B4-BE49-F238E27FC236}">
                    <a16:creationId xmlns:a16="http://schemas.microsoft.com/office/drawing/2014/main" id="{FC909F9C-4D03-18EC-910A-E0F8AF6676E7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</p:grpSp>
      <p:sp>
        <p:nvSpPr>
          <p:cNvPr id="15" name="Freeform 15"/>
          <p:cNvSpPr/>
          <p:nvPr/>
        </p:nvSpPr>
        <p:spPr>
          <a:xfrm>
            <a:off x="12852911" y="4854550"/>
            <a:ext cx="3320834" cy="1274370"/>
          </a:xfrm>
          <a:custGeom>
            <a:avLst/>
            <a:gdLst/>
            <a:ahLst/>
            <a:cxnLst/>
            <a:rect l="l" t="t" r="r" b="b"/>
            <a:pathLst>
              <a:path w="3320834" h="1274370">
                <a:moveTo>
                  <a:pt x="0" y="0"/>
                </a:moveTo>
                <a:lnTo>
                  <a:pt x="3320833" y="0"/>
                </a:lnTo>
                <a:lnTo>
                  <a:pt x="3320833" y="1274370"/>
                </a:lnTo>
                <a:lnTo>
                  <a:pt x="0" y="12743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30245" y="1028700"/>
            <a:ext cx="3566164" cy="3566164"/>
          </a:xfrm>
          <a:custGeom>
            <a:avLst/>
            <a:gdLst/>
            <a:ahLst/>
            <a:cxnLst/>
            <a:rect l="l" t="t" r="r" b="b"/>
            <a:pathLst>
              <a:path w="3566164" h="3566164">
                <a:moveTo>
                  <a:pt x="0" y="0"/>
                </a:moveTo>
                <a:lnTo>
                  <a:pt x="3566165" y="0"/>
                </a:lnTo>
                <a:lnTo>
                  <a:pt x="3566165" y="3566164"/>
                </a:lnTo>
                <a:lnTo>
                  <a:pt x="0" y="35661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28700" y="1028700"/>
            <a:ext cx="6758329" cy="2725100"/>
          </a:xfrm>
          <a:custGeom>
            <a:avLst/>
            <a:gdLst/>
            <a:ahLst/>
            <a:cxnLst/>
            <a:rect l="l" t="t" r="r" b="b"/>
            <a:pathLst>
              <a:path w="6758329" h="2725100">
                <a:moveTo>
                  <a:pt x="0" y="0"/>
                </a:moveTo>
                <a:lnTo>
                  <a:pt x="6758329" y="0"/>
                </a:lnTo>
                <a:lnTo>
                  <a:pt x="6758329" y="2725100"/>
                </a:lnTo>
                <a:lnTo>
                  <a:pt x="0" y="2725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028700" y="6862345"/>
            <a:ext cx="16230600" cy="1605040"/>
            <a:chOff x="0" y="0"/>
            <a:chExt cx="5400351" cy="53403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400351" cy="534039"/>
            </a:xfrm>
            <a:custGeom>
              <a:avLst/>
              <a:gdLst/>
              <a:ahLst/>
              <a:cxnLst/>
              <a:rect l="l" t="t" r="r" b="b"/>
              <a:pathLst>
                <a:path w="5400351" h="534039">
                  <a:moveTo>
                    <a:pt x="22419" y="0"/>
                  </a:moveTo>
                  <a:lnTo>
                    <a:pt x="5377933" y="0"/>
                  </a:lnTo>
                  <a:cubicBezTo>
                    <a:pt x="5390314" y="0"/>
                    <a:pt x="5400351" y="10037"/>
                    <a:pt x="5400351" y="22419"/>
                  </a:cubicBezTo>
                  <a:lnTo>
                    <a:pt x="5400351" y="511620"/>
                  </a:lnTo>
                  <a:cubicBezTo>
                    <a:pt x="5400351" y="524002"/>
                    <a:pt x="5390314" y="534039"/>
                    <a:pt x="5377933" y="534039"/>
                  </a:cubicBezTo>
                  <a:lnTo>
                    <a:pt x="22419" y="534039"/>
                  </a:lnTo>
                  <a:cubicBezTo>
                    <a:pt x="10037" y="534039"/>
                    <a:pt x="0" y="524002"/>
                    <a:pt x="0" y="511620"/>
                  </a:cubicBezTo>
                  <a:lnTo>
                    <a:pt x="0" y="22419"/>
                  </a:lnTo>
                  <a:cubicBezTo>
                    <a:pt x="0" y="10037"/>
                    <a:pt x="10037" y="0"/>
                    <a:pt x="22419" y="0"/>
                  </a:cubicBezTo>
                  <a:close/>
                </a:path>
              </a:pathLst>
            </a:custGeom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5400351" cy="562614"/>
            </a:xfrm>
            <a:prstGeom prst="rect">
              <a:avLst/>
            </a:prstGeom>
          </p:spPr>
          <p:txBody>
            <a:bodyPr lIns="88525" tIns="88525" rIns="88525" bIns="8852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05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4489584"/>
            <a:ext cx="10437268" cy="1337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87" b="1" i="0" u="none" strike="noStrike" kern="1200" cap="none" spc="0" normalizeH="0" baseline="0" noProof="0">
                <a:ln>
                  <a:noFill/>
                </a:ln>
                <a:solidFill>
                  <a:srgbClr val="E7FE4F"/>
                </a:solidFill>
                <a:effectLst/>
                <a:uLnTx/>
                <a:uFillTx/>
                <a:latin typeface="Hauora Bold"/>
                <a:ea typeface="Hauora Bold"/>
                <a:cs typeface="Hauora Bold"/>
                <a:sym typeface="Hauora Bold"/>
              </a:rPr>
              <a:t>Central Hub for all stakeholders interested in Digital Skills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44948" y="7255290"/>
            <a:ext cx="15598104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7FE4F"/>
                </a:solidFill>
                <a:effectLst/>
                <a:uLnTx/>
                <a:uFillTx/>
                <a:latin typeface="Hauora Bold"/>
                <a:ea typeface="Hauora Bold"/>
                <a:cs typeface="Hauora Bold"/>
                <a:sym typeface="Hauora Bold"/>
              </a:rPr>
              <a:t>High quality content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uora Bold"/>
                <a:ea typeface="Hauora Bold"/>
                <a:cs typeface="Hauora Bold"/>
                <a:sym typeface="Hauora Bold"/>
              </a:rPr>
              <a:t>: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European and national initiatives, good practices, pledges, training and funding opportunities, learning space, events, Academies, and many more…</a:t>
            </a:r>
          </a:p>
        </p:txBody>
      </p:sp>
      <p:sp>
        <p:nvSpPr>
          <p:cNvPr id="23" name="Freeform 23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29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963972" y="9061848"/>
            <a:ext cx="2313987" cy="731799"/>
          </a:xfrm>
          <a:custGeom>
            <a:avLst/>
            <a:gdLst/>
            <a:ahLst/>
            <a:cxnLst/>
            <a:rect l="l" t="t" r="r" b="b"/>
            <a:pathLst>
              <a:path w="2313987" h="731799">
                <a:moveTo>
                  <a:pt x="0" y="0"/>
                </a:moveTo>
                <a:lnTo>
                  <a:pt x="2313987" y="0"/>
                </a:lnTo>
                <a:lnTo>
                  <a:pt x="2313987" y="731799"/>
                </a:lnTo>
                <a:lnTo>
                  <a:pt x="0" y="731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56342" y="750617"/>
            <a:ext cx="2562010" cy="1839989"/>
          </a:xfrm>
          <a:custGeom>
            <a:avLst/>
            <a:gdLst/>
            <a:ahLst/>
            <a:cxnLst/>
            <a:rect l="l" t="t" r="r" b="b"/>
            <a:pathLst>
              <a:path w="2562010" h="1839989">
                <a:moveTo>
                  <a:pt x="0" y="0"/>
                </a:moveTo>
                <a:lnTo>
                  <a:pt x="2562009" y="0"/>
                </a:lnTo>
                <a:lnTo>
                  <a:pt x="2562009" y="1839989"/>
                </a:lnTo>
                <a:lnTo>
                  <a:pt x="0" y="18399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7376698" y="3481872"/>
            <a:ext cx="4239764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An Essential Digital Competency: </a:t>
            </a:r>
          </a:p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AI Literacy </a:t>
            </a:r>
          </a:p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Colegio San Buenaventura</a:t>
            </a:r>
          </a:p>
          <a:p>
            <a:pPr algn="l">
              <a:lnSpc>
                <a:spcPts val="3300"/>
              </a:lnSpc>
            </a:pPr>
            <a:endParaRPr lang="en-US" sz="2999" spc="-2">
              <a:solidFill>
                <a:srgbClr val="C7DCF1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944794" y="3454111"/>
            <a:ext cx="4273557" cy="1821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9"/>
              </a:lnSpc>
            </a:pPr>
            <a:r>
              <a:rPr lang="en-US" sz="2999" spc="-77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Generation AI </a:t>
            </a:r>
          </a:p>
          <a:p>
            <a:pPr algn="l">
              <a:lnSpc>
                <a:spcPts val="3659"/>
              </a:lnSpc>
            </a:pPr>
            <a:r>
              <a:rPr lang="en-US" sz="2999" spc="-77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University of Eastern Finland</a:t>
            </a:r>
          </a:p>
          <a:p>
            <a:pPr algn="l">
              <a:lnSpc>
                <a:spcPts val="3659"/>
              </a:lnSpc>
            </a:pPr>
            <a:endParaRPr lang="en-US" sz="2999" spc="-77">
              <a:solidFill>
                <a:srgbClr val="C7DCF1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470672" y="34532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86717" y="34532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671538" y="34532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3" y="0"/>
                </a:lnTo>
                <a:lnTo>
                  <a:pt x="305983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6987583" y="34532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3" y="0"/>
                </a:lnTo>
                <a:lnTo>
                  <a:pt x="305983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178437" y="3454111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494482" y="3454111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259610" y="3481872"/>
            <a:ext cx="4163388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999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BrAIn  </a:t>
            </a:r>
          </a:p>
          <a:p>
            <a:pPr algn="l">
              <a:lnSpc>
                <a:spcPts val="3300"/>
              </a:lnSpc>
            </a:pPr>
            <a:r>
              <a:rPr lang="en-US" sz="2999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CARNET - Hrvatska akademska i istraživačka mreža</a:t>
            </a:r>
          </a:p>
          <a:p>
            <a:pPr algn="l">
              <a:lnSpc>
                <a:spcPts val="3300"/>
              </a:lnSpc>
            </a:pPr>
            <a:endParaRPr lang="en-US" sz="2999">
              <a:solidFill>
                <a:srgbClr val="C7DCF1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77924" y="6239193"/>
            <a:ext cx="41558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Girls Go STEM </a:t>
            </a:r>
          </a:p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EIT RawMaterials</a:t>
            </a:r>
          </a:p>
        </p:txBody>
      </p:sp>
      <p:sp>
        <p:nvSpPr>
          <p:cNvPr id="18" name="Freeform 18"/>
          <p:cNvSpPr/>
          <p:nvPr/>
        </p:nvSpPr>
        <p:spPr>
          <a:xfrm>
            <a:off x="3466520" y="6210618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0"/>
                </a:lnTo>
                <a:lnTo>
                  <a:pt x="0" y="5099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3782565" y="6210618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0"/>
                </a:lnTo>
                <a:lnTo>
                  <a:pt x="0" y="5099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9762848" y="61387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0078893" y="61387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470672" y="893492"/>
            <a:ext cx="13339296" cy="1697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0"/>
              </a:lnSpc>
            </a:pPr>
            <a:r>
              <a:rPr lang="en-US" sz="6673" b="1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Digital Skills for </a:t>
            </a:r>
          </a:p>
          <a:p>
            <a:pPr algn="l">
              <a:lnSpc>
                <a:spcPts val="6540"/>
              </a:lnSpc>
            </a:pPr>
            <a:r>
              <a:rPr lang="en-US" sz="6673" b="1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Education</a:t>
            </a:r>
            <a:r>
              <a:rPr lang="en-US" sz="6673" b="1">
                <a:solidFill>
                  <a:srgbClr val="E7FE4F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 Finalists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74252" y="6167372"/>
            <a:ext cx="415580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Golinelli LiVE – Live Virtual Experience </a:t>
            </a:r>
          </a:p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 </a:t>
            </a:r>
            <a:r>
              <a:rPr lang="en-US" sz="2999" spc="-2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G-lab S.r.l. Impresa sociale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83766" y="9271564"/>
            <a:ext cx="74934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26035D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FE5104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572DF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78816" y="2227254"/>
            <a:ext cx="8956726" cy="2523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52"/>
              </a:lnSpc>
            </a:pPr>
            <a:r>
              <a:rPr lang="en-US" sz="8730" b="1" spc="-8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Inclusion in the </a:t>
            </a:r>
            <a:r>
              <a:rPr lang="en-US" sz="8730" b="1" spc="-8">
                <a:solidFill>
                  <a:srgbClr val="E7FE4F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Digital World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963972" y="9061848"/>
            <a:ext cx="2313987" cy="731799"/>
          </a:xfrm>
          <a:custGeom>
            <a:avLst/>
            <a:gdLst/>
            <a:ahLst/>
            <a:cxnLst/>
            <a:rect l="l" t="t" r="r" b="b"/>
            <a:pathLst>
              <a:path w="2313987" h="731799">
                <a:moveTo>
                  <a:pt x="0" y="0"/>
                </a:moveTo>
                <a:lnTo>
                  <a:pt x="2313987" y="0"/>
                </a:lnTo>
                <a:lnTo>
                  <a:pt x="2313987" y="731799"/>
                </a:lnTo>
                <a:lnTo>
                  <a:pt x="0" y="731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878816" y="4960777"/>
            <a:ext cx="6790330" cy="827998"/>
            <a:chOff x="0" y="0"/>
            <a:chExt cx="2259323" cy="2754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59323" cy="275497"/>
            </a:xfrm>
            <a:custGeom>
              <a:avLst/>
              <a:gdLst/>
              <a:ahLst/>
              <a:cxnLst/>
              <a:rect l="l" t="t" r="r" b="b"/>
              <a:pathLst>
                <a:path w="2259323" h="275497">
                  <a:moveTo>
                    <a:pt x="137748" y="0"/>
                  </a:moveTo>
                  <a:lnTo>
                    <a:pt x="2121575" y="0"/>
                  </a:lnTo>
                  <a:cubicBezTo>
                    <a:pt x="2197651" y="0"/>
                    <a:pt x="2259323" y="61672"/>
                    <a:pt x="2259323" y="137748"/>
                  </a:cubicBezTo>
                  <a:lnTo>
                    <a:pt x="2259323" y="137748"/>
                  </a:lnTo>
                  <a:cubicBezTo>
                    <a:pt x="2259323" y="213825"/>
                    <a:pt x="2197651" y="275497"/>
                    <a:pt x="2121575" y="275497"/>
                  </a:cubicBezTo>
                  <a:lnTo>
                    <a:pt x="137748" y="275497"/>
                  </a:lnTo>
                  <a:cubicBezTo>
                    <a:pt x="61672" y="275497"/>
                    <a:pt x="0" y="213825"/>
                    <a:pt x="0" y="137748"/>
                  </a:cubicBezTo>
                  <a:lnTo>
                    <a:pt x="0" y="137748"/>
                  </a:lnTo>
                  <a:cubicBezTo>
                    <a:pt x="0" y="61672"/>
                    <a:pt x="61672" y="0"/>
                    <a:pt x="137748" y="0"/>
                  </a:cubicBezTo>
                  <a:close/>
                </a:path>
              </a:pathLst>
            </a:custGeom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259323" cy="304072"/>
            </a:xfrm>
            <a:prstGeom prst="rect">
              <a:avLst/>
            </a:prstGeom>
          </p:spPr>
          <p:txBody>
            <a:bodyPr lIns="88525" tIns="88525" rIns="88525" bIns="88525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932156" y="5087363"/>
            <a:ext cx="6736990" cy="544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3538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Presented by  Stefano Kluzer </a:t>
            </a:r>
          </a:p>
        </p:txBody>
      </p:sp>
      <p:sp>
        <p:nvSpPr>
          <p:cNvPr id="12" name="Freeform 12"/>
          <p:cNvSpPr/>
          <p:nvPr/>
        </p:nvSpPr>
        <p:spPr>
          <a:xfrm>
            <a:off x="1833972" y="2357785"/>
            <a:ext cx="4661081" cy="3016990"/>
          </a:xfrm>
          <a:custGeom>
            <a:avLst/>
            <a:gdLst/>
            <a:ahLst/>
            <a:cxnLst/>
            <a:rect l="l" t="t" r="r" b="b"/>
            <a:pathLst>
              <a:path w="4661081" h="3016990">
                <a:moveTo>
                  <a:pt x="0" y="0"/>
                </a:moveTo>
                <a:lnTo>
                  <a:pt x="4661080" y="0"/>
                </a:lnTo>
                <a:lnTo>
                  <a:pt x="4661080" y="3016991"/>
                </a:lnTo>
                <a:lnTo>
                  <a:pt x="0" y="30169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583766" y="9271564"/>
            <a:ext cx="77220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26035D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FE5104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572DF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5610646"/>
            <a:ext cx="622027" cy="509971"/>
            <a:chOff x="0" y="0"/>
            <a:chExt cx="829370" cy="6799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695" y="1785019"/>
            <a:ext cx="8069911" cy="793502"/>
            <a:chOff x="0" y="0"/>
            <a:chExt cx="2828874" cy="2781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28874" cy="278159"/>
            </a:xfrm>
            <a:custGeom>
              <a:avLst/>
              <a:gdLst/>
              <a:ahLst/>
              <a:cxnLst/>
              <a:rect l="l" t="t" r="r" b="b"/>
              <a:pathLst>
                <a:path w="2828874" h="278159">
                  <a:moveTo>
                    <a:pt x="139079" y="0"/>
                  </a:moveTo>
                  <a:lnTo>
                    <a:pt x="2689795" y="0"/>
                  </a:lnTo>
                  <a:cubicBezTo>
                    <a:pt x="2726681" y="0"/>
                    <a:pt x="2762056" y="14653"/>
                    <a:pt x="2788139" y="40735"/>
                  </a:cubicBezTo>
                  <a:cubicBezTo>
                    <a:pt x="2814221" y="66818"/>
                    <a:pt x="2828874" y="102193"/>
                    <a:pt x="2828874" y="139079"/>
                  </a:cubicBezTo>
                  <a:lnTo>
                    <a:pt x="2828874" y="139079"/>
                  </a:lnTo>
                  <a:cubicBezTo>
                    <a:pt x="2828874" y="175966"/>
                    <a:pt x="2814221" y="211341"/>
                    <a:pt x="2788139" y="237423"/>
                  </a:cubicBezTo>
                  <a:cubicBezTo>
                    <a:pt x="2762056" y="263506"/>
                    <a:pt x="2726681" y="278159"/>
                    <a:pt x="2689795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828874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2665876" y="3515931"/>
            <a:ext cx="3728806" cy="3728806"/>
          </a:xfrm>
          <a:custGeom>
            <a:avLst/>
            <a:gdLst/>
            <a:ahLst/>
            <a:cxnLst/>
            <a:rect l="l" t="t" r="r" b="b"/>
            <a:pathLst>
              <a:path w="3728806" h="3728806">
                <a:moveTo>
                  <a:pt x="0" y="0"/>
                </a:moveTo>
                <a:lnTo>
                  <a:pt x="3728805" y="0"/>
                </a:lnTo>
                <a:lnTo>
                  <a:pt x="3728805" y="3728805"/>
                </a:lnTo>
                <a:lnTo>
                  <a:pt x="0" y="37288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583766" y="9271564"/>
            <a:ext cx="77220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4176897"/>
            <a:ext cx="9651684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#DiscussAI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71740" y="5641286"/>
            <a:ext cx="8808644" cy="99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ADAPT Research Centre 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Ireland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7110" y="1918838"/>
            <a:ext cx="7724739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Inclusion in the Digital World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  <p:sp>
        <p:nvSpPr>
          <p:cNvPr id="18" name="Freeform 18"/>
          <p:cNvSpPr/>
          <p:nvPr/>
        </p:nvSpPr>
        <p:spPr>
          <a:xfrm>
            <a:off x="14392805" y="723117"/>
            <a:ext cx="2866495" cy="1855404"/>
          </a:xfrm>
          <a:custGeom>
            <a:avLst/>
            <a:gdLst/>
            <a:ahLst/>
            <a:cxnLst/>
            <a:rect l="l" t="t" r="r" b="b"/>
            <a:pathLst>
              <a:path w="2866495" h="1855404">
                <a:moveTo>
                  <a:pt x="0" y="0"/>
                </a:moveTo>
                <a:lnTo>
                  <a:pt x="2866495" y="0"/>
                </a:lnTo>
                <a:lnTo>
                  <a:pt x="2866495" y="1855404"/>
                </a:lnTo>
                <a:lnTo>
                  <a:pt x="0" y="18554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5" y="5721299"/>
            <a:ext cx="622027" cy="509971"/>
            <a:chOff x="0" y="0"/>
            <a:chExt cx="829370" cy="6799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695" y="1785019"/>
            <a:ext cx="8069911" cy="793502"/>
            <a:chOff x="0" y="0"/>
            <a:chExt cx="2828874" cy="2781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28874" cy="278159"/>
            </a:xfrm>
            <a:custGeom>
              <a:avLst/>
              <a:gdLst/>
              <a:ahLst/>
              <a:cxnLst/>
              <a:rect l="l" t="t" r="r" b="b"/>
              <a:pathLst>
                <a:path w="2828874" h="278159">
                  <a:moveTo>
                    <a:pt x="139079" y="0"/>
                  </a:moveTo>
                  <a:lnTo>
                    <a:pt x="2689795" y="0"/>
                  </a:lnTo>
                  <a:cubicBezTo>
                    <a:pt x="2726681" y="0"/>
                    <a:pt x="2762056" y="14653"/>
                    <a:pt x="2788139" y="40735"/>
                  </a:cubicBezTo>
                  <a:cubicBezTo>
                    <a:pt x="2814221" y="66818"/>
                    <a:pt x="2828874" y="102193"/>
                    <a:pt x="2828874" y="139079"/>
                  </a:cubicBezTo>
                  <a:lnTo>
                    <a:pt x="2828874" y="139079"/>
                  </a:lnTo>
                  <a:cubicBezTo>
                    <a:pt x="2828874" y="175966"/>
                    <a:pt x="2814221" y="211341"/>
                    <a:pt x="2788139" y="237423"/>
                  </a:cubicBezTo>
                  <a:cubicBezTo>
                    <a:pt x="2762056" y="263506"/>
                    <a:pt x="2726681" y="278159"/>
                    <a:pt x="2689795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828874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537484" y="3282592"/>
            <a:ext cx="3721816" cy="3721816"/>
          </a:xfrm>
          <a:custGeom>
            <a:avLst/>
            <a:gdLst/>
            <a:ahLst/>
            <a:cxnLst/>
            <a:rect l="l" t="t" r="r" b="b"/>
            <a:pathLst>
              <a:path w="3721816" h="3721816">
                <a:moveTo>
                  <a:pt x="0" y="0"/>
                </a:moveTo>
                <a:lnTo>
                  <a:pt x="3721816" y="0"/>
                </a:lnTo>
                <a:lnTo>
                  <a:pt x="3721816" y="3721816"/>
                </a:lnTo>
                <a:lnTo>
                  <a:pt x="0" y="37218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028695" y="3100883"/>
            <a:ext cx="9651684" cy="222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AppLI</a:t>
            </a:r>
          </a:p>
          <a:p>
            <a:pPr algn="l">
              <a:lnSpc>
                <a:spcPts val="5060"/>
              </a:lnSpc>
            </a:pPr>
            <a:r>
              <a:rPr lang="en-US" sz="46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Italy’s Personal Assistant for Employment Golinelli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71734" y="5759399"/>
            <a:ext cx="10462567" cy="99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Ministero del Lavoro e delle Politiche Sociali 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Italy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3766" y="9271564"/>
            <a:ext cx="77982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7110" y="1918838"/>
            <a:ext cx="7724739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Inclusion in the Digital World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  <p:sp>
        <p:nvSpPr>
          <p:cNvPr id="18" name="Freeform 18"/>
          <p:cNvSpPr/>
          <p:nvPr/>
        </p:nvSpPr>
        <p:spPr>
          <a:xfrm>
            <a:off x="14392805" y="723117"/>
            <a:ext cx="2866495" cy="1855404"/>
          </a:xfrm>
          <a:custGeom>
            <a:avLst/>
            <a:gdLst/>
            <a:ahLst/>
            <a:cxnLst/>
            <a:rect l="l" t="t" r="r" b="b"/>
            <a:pathLst>
              <a:path w="2866495" h="1855404">
                <a:moveTo>
                  <a:pt x="0" y="0"/>
                </a:moveTo>
                <a:lnTo>
                  <a:pt x="2866495" y="0"/>
                </a:lnTo>
                <a:lnTo>
                  <a:pt x="2866495" y="1855404"/>
                </a:lnTo>
                <a:lnTo>
                  <a:pt x="0" y="18554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5" y="1785019"/>
            <a:ext cx="8069911" cy="793502"/>
            <a:chOff x="0" y="0"/>
            <a:chExt cx="2828874" cy="2781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28874" cy="278159"/>
            </a:xfrm>
            <a:custGeom>
              <a:avLst/>
              <a:gdLst/>
              <a:ahLst/>
              <a:cxnLst/>
              <a:rect l="l" t="t" r="r" b="b"/>
              <a:pathLst>
                <a:path w="2828874" h="278159">
                  <a:moveTo>
                    <a:pt x="139079" y="0"/>
                  </a:moveTo>
                  <a:lnTo>
                    <a:pt x="2689795" y="0"/>
                  </a:lnTo>
                  <a:cubicBezTo>
                    <a:pt x="2726681" y="0"/>
                    <a:pt x="2762056" y="14653"/>
                    <a:pt x="2788139" y="40735"/>
                  </a:cubicBezTo>
                  <a:cubicBezTo>
                    <a:pt x="2814221" y="66818"/>
                    <a:pt x="2828874" y="102193"/>
                    <a:pt x="2828874" y="139079"/>
                  </a:cubicBezTo>
                  <a:lnTo>
                    <a:pt x="2828874" y="139079"/>
                  </a:lnTo>
                  <a:cubicBezTo>
                    <a:pt x="2828874" y="175966"/>
                    <a:pt x="2814221" y="211341"/>
                    <a:pt x="2788139" y="237423"/>
                  </a:cubicBezTo>
                  <a:cubicBezTo>
                    <a:pt x="2762056" y="263506"/>
                    <a:pt x="2726681" y="278159"/>
                    <a:pt x="2689795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2828874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695" y="5603186"/>
            <a:ext cx="622027" cy="509971"/>
            <a:chOff x="0" y="0"/>
            <a:chExt cx="829370" cy="6799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006513" y="2911155"/>
            <a:ext cx="6252787" cy="3728224"/>
          </a:xfrm>
          <a:custGeom>
            <a:avLst/>
            <a:gdLst/>
            <a:ahLst/>
            <a:cxnLst/>
            <a:rect l="l" t="t" r="r" b="b"/>
            <a:pathLst>
              <a:path w="6252787" h="3728224">
                <a:moveTo>
                  <a:pt x="0" y="0"/>
                </a:moveTo>
                <a:lnTo>
                  <a:pt x="6252787" y="0"/>
                </a:lnTo>
                <a:lnTo>
                  <a:pt x="6252787" y="3728224"/>
                </a:lnTo>
                <a:lnTo>
                  <a:pt x="0" y="37282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583766" y="9271564"/>
            <a:ext cx="81030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7110" y="1918838"/>
            <a:ext cx="7724739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Inclusion in the Digital World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695" y="3257067"/>
            <a:ext cx="9651684" cy="190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My Digital Bank: </a:t>
            </a:r>
          </a:p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Easy and Safe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71734" y="5641286"/>
            <a:ext cx="8808644" cy="99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Asociación Somos Digital 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Spain</a:t>
            </a:r>
          </a:p>
        </p:txBody>
      </p:sp>
      <p:sp>
        <p:nvSpPr>
          <p:cNvPr id="18" name="Freeform 18"/>
          <p:cNvSpPr/>
          <p:nvPr/>
        </p:nvSpPr>
        <p:spPr>
          <a:xfrm>
            <a:off x="14392805" y="723117"/>
            <a:ext cx="2866495" cy="1855404"/>
          </a:xfrm>
          <a:custGeom>
            <a:avLst/>
            <a:gdLst/>
            <a:ahLst/>
            <a:cxnLst/>
            <a:rect l="l" t="t" r="r" b="b"/>
            <a:pathLst>
              <a:path w="2866495" h="1855404">
                <a:moveTo>
                  <a:pt x="0" y="0"/>
                </a:moveTo>
                <a:lnTo>
                  <a:pt x="2866495" y="0"/>
                </a:lnTo>
                <a:lnTo>
                  <a:pt x="2866495" y="1855404"/>
                </a:lnTo>
                <a:lnTo>
                  <a:pt x="0" y="18554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5" y="1785019"/>
            <a:ext cx="8069911" cy="793502"/>
            <a:chOff x="0" y="0"/>
            <a:chExt cx="2828874" cy="2781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28874" cy="278159"/>
            </a:xfrm>
            <a:custGeom>
              <a:avLst/>
              <a:gdLst/>
              <a:ahLst/>
              <a:cxnLst/>
              <a:rect l="l" t="t" r="r" b="b"/>
              <a:pathLst>
                <a:path w="2828874" h="278159">
                  <a:moveTo>
                    <a:pt x="139079" y="0"/>
                  </a:moveTo>
                  <a:lnTo>
                    <a:pt x="2689795" y="0"/>
                  </a:lnTo>
                  <a:cubicBezTo>
                    <a:pt x="2726681" y="0"/>
                    <a:pt x="2762056" y="14653"/>
                    <a:pt x="2788139" y="40735"/>
                  </a:cubicBezTo>
                  <a:cubicBezTo>
                    <a:pt x="2814221" y="66818"/>
                    <a:pt x="2828874" y="102193"/>
                    <a:pt x="2828874" y="139079"/>
                  </a:cubicBezTo>
                  <a:lnTo>
                    <a:pt x="2828874" y="139079"/>
                  </a:lnTo>
                  <a:cubicBezTo>
                    <a:pt x="2828874" y="175966"/>
                    <a:pt x="2814221" y="211341"/>
                    <a:pt x="2788139" y="237423"/>
                  </a:cubicBezTo>
                  <a:cubicBezTo>
                    <a:pt x="2762056" y="263506"/>
                    <a:pt x="2726681" y="278159"/>
                    <a:pt x="2689795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2828874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695" y="3234922"/>
            <a:ext cx="9651684" cy="390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Scratch Tactile</a:t>
            </a:r>
          </a:p>
          <a:p>
            <a:pPr algn="l">
              <a:lnSpc>
                <a:spcPts val="5280"/>
              </a:lnSpc>
            </a:pPr>
            <a:r>
              <a:rPr lang="en-US" sz="4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tangible and inclusive programming for a barrier-free digital education </a:t>
            </a:r>
          </a:p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28695" y="6453054"/>
            <a:ext cx="622027" cy="509971"/>
            <a:chOff x="0" y="0"/>
            <a:chExt cx="829370" cy="679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049000" y="3543300"/>
            <a:ext cx="6553199" cy="2743199"/>
          </a:xfrm>
          <a:custGeom>
            <a:avLst/>
            <a:gdLst/>
            <a:ahLst/>
            <a:cxnLst/>
            <a:rect l="l" t="t" r="r" b="b"/>
            <a:pathLst>
              <a:path w="5503033" h="2325032">
                <a:moveTo>
                  <a:pt x="0" y="0"/>
                </a:moveTo>
                <a:lnTo>
                  <a:pt x="5503033" y="0"/>
                </a:lnTo>
                <a:lnTo>
                  <a:pt x="5503033" y="2325031"/>
                </a:lnTo>
                <a:lnTo>
                  <a:pt x="0" y="23250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583766" y="9271564"/>
            <a:ext cx="80268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57110" y="1918838"/>
            <a:ext cx="7724739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Inclusion in the Digital World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71734" y="6491154"/>
            <a:ext cx="13679538" cy="99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Sistema THEAD sccl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Spain (with international uptake by educators in 70+ countries)</a:t>
            </a:r>
          </a:p>
        </p:txBody>
      </p:sp>
      <p:sp>
        <p:nvSpPr>
          <p:cNvPr id="18" name="Freeform 18"/>
          <p:cNvSpPr/>
          <p:nvPr/>
        </p:nvSpPr>
        <p:spPr>
          <a:xfrm>
            <a:off x="14392805" y="723117"/>
            <a:ext cx="2866495" cy="1855404"/>
          </a:xfrm>
          <a:custGeom>
            <a:avLst/>
            <a:gdLst/>
            <a:ahLst/>
            <a:cxnLst/>
            <a:rect l="l" t="t" r="r" b="b"/>
            <a:pathLst>
              <a:path w="2866495" h="1855404">
                <a:moveTo>
                  <a:pt x="0" y="0"/>
                </a:moveTo>
                <a:lnTo>
                  <a:pt x="2866495" y="0"/>
                </a:lnTo>
                <a:lnTo>
                  <a:pt x="2866495" y="1855404"/>
                </a:lnTo>
                <a:lnTo>
                  <a:pt x="0" y="18554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956109" y="5646912"/>
            <a:ext cx="622028" cy="509971"/>
            <a:chOff x="0" y="0"/>
            <a:chExt cx="829370" cy="6799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56109" y="4213164"/>
            <a:ext cx="9651684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STATUS QUEST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99148" y="5677553"/>
            <a:ext cx="8808644" cy="1493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Fondazione M-Cube 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Italy, Germany</a:t>
            </a:r>
          </a:p>
          <a:p>
            <a:pPr algn="l">
              <a:lnSpc>
                <a:spcPts val="3949"/>
              </a:lnSpc>
            </a:pPr>
            <a:endParaRPr lang="en-US" sz="3590">
              <a:solidFill>
                <a:srgbClr val="FE5104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83766" y="9271564"/>
            <a:ext cx="79506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392805" y="723117"/>
            <a:ext cx="2866495" cy="1855404"/>
          </a:xfrm>
          <a:custGeom>
            <a:avLst/>
            <a:gdLst/>
            <a:ahLst/>
            <a:cxnLst/>
            <a:rect l="l" t="t" r="r" b="b"/>
            <a:pathLst>
              <a:path w="2866495" h="1855404">
                <a:moveTo>
                  <a:pt x="0" y="0"/>
                </a:moveTo>
                <a:lnTo>
                  <a:pt x="2866495" y="0"/>
                </a:lnTo>
                <a:lnTo>
                  <a:pt x="2866495" y="1855404"/>
                </a:lnTo>
                <a:lnTo>
                  <a:pt x="0" y="18554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028695" y="1785019"/>
            <a:ext cx="8069911" cy="793502"/>
            <a:chOff x="0" y="0"/>
            <a:chExt cx="2828874" cy="27815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28874" cy="278159"/>
            </a:xfrm>
            <a:custGeom>
              <a:avLst/>
              <a:gdLst/>
              <a:ahLst/>
              <a:cxnLst/>
              <a:rect l="l" t="t" r="r" b="b"/>
              <a:pathLst>
                <a:path w="2828874" h="278159">
                  <a:moveTo>
                    <a:pt x="139079" y="0"/>
                  </a:moveTo>
                  <a:lnTo>
                    <a:pt x="2689795" y="0"/>
                  </a:lnTo>
                  <a:cubicBezTo>
                    <a:pt x="2726681" y="0"/>
                    <a:pt x="2762056" y="14653"/>
                    <a:pt x="2788139" y="40735"/>
                  </a:cubicBezTo>
                  <a:cubicBezTo>
                    <a:pt x="2814221" y="66818"/>
                    <a:pt x="2828874" y="102193"/>
                    <a:pt x="2828874" y="139079"/>
                  </a:cubicBezTo>
                  <a:lnTo>
                    <a:pt x="2828874" y="139079"/>
                  </a:lnTo>
                  <a:cubicBezTo>
                    <a:pt x="2828874" y="175966"/>
                    <a:pt x="2814221" y="211341"/>
                    <a:pt x="2788139" y="237423"/>
                  </a:cubicBezTo>
                  <a:cubicBezTo>
                    <a:pt x="2762056" y="263506"/>
                    <a:pt x="2726681" y="278159"/>
                    <a:pt x="2689795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2828874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157110" y="1918838"/>
            <a:ext cx="7724739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Inclusion in the Digital World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32F747-787F-2DA3-A478-C1AC9F0A86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3333" r="10000" b="31983"/>
          <a:stretch>
            <a:fillRect/>
          </a:stretch>
        </p:blipFill>
        <p:spPr>
          <a:xfrm>
            <a:off x="9753600" y="3459270"/>
            <a:ext cx="7391400" cy="221828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963972" y="9061848"/>
            <a:ext cx="2313987" cy="731799"/>
          </a:xfrm>
          <a:custGeom>
            <a:avLst/>
            <a:gdLst/>
            <a:ahLst/>
            <a:cxnLst/>
            <a:rect l="l" t="t" r="r" b="b"/>
            <a:pathLst>
              <a:path w="2313987" h="731799">
                <a:moveTo>
                  <a:pt x="0" y="0"/>
                </a:moveTo>
                <a:lnTo>
                  <a:pt x="2313987" y="0"/>
                </a:lnTo>
                <a:lnTo>
                  <a:pt x="2313987" y="731799"/>
                </a:lnTo>
                <a:lnTo>
                  <a:pt x="0" y="731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470672" y="913836"/>
            <a:ext cx="11203671" cy="1697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0"/>
              </a:lnSpc>
            </a:pPr>
            <a:r>
              <a:rPr lang="en-US" sz="6673" b="1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Inclusion in the Digital World</a:t>
            </a:r>
            <a:r>
              <a:rPr lang="en-US" sz="6673" b="1">
                <a:solidFill>
                  <a:srgbClr val="E7FE4F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 Finalists</a:t>
            </a:r>
          </a:p>
        </p:txBody>
      </p:sp>
      <p:sp>
        <p:nvSpPr>
          <p:cNvPr id="8" name="Freeform 8"/>
          <p:cNvSpPr/>
          <p:nvPr/>
        </p:nvSpPr>
        <p:spPr>
          <a:xfrm>
            <a:off x="14453617" y="729798"/>
            <a:ext cx="2869793" cy="1857539"/>
          </a:xfrm>
          <a:custGeom>
            <a:avLst/>
            <a:gdLst/>
            <a:ahLst/>
            <a:cxnLst/>
            <a:rect l="l" t="t" r="r" b="b"/>
            <a:pathLst>
              <a:path w="2869793" h="1857539">
                <a:moveTo>
                  <a:pt x="0" y="0"/>
                </a:moveTo>
                <a:lnTo>
                  <a:pt x="2869793" y="0"/>
                </a:lnTo>
                <a:lnTo>
                  <a:pt x="2869793" y="1857538"/>
                </a:lnTo>
                <a:lnTo>
                  <a:pt x="0" y="18575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376698" y="3481872"/>
            <a:ext cx="4239764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AppLI: Italy’s Personal Assistant for Employment </a:t>
            </a:r>
          </a:p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Ministero del Lavoro e delle Politiche Sociali </a:t>
            </a:r>
          </a:p>
          <a:p>
            <a:pPr algn="l">
              <a:lnSpc>
                <a:spcPts val="3300"/>
              </a:lnSpc>
            </a:pPr>
            <a:endParaRPr lang="en-US" sz="2999" spc="-2">
              <a:solidFill>
                <a:srgbClr val="C7DCF1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944794" y="3454111"/>
            <a:ext cx="4273557" cy="1821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9"/>
              </a:lnSpc>
            </a:pPr>
            <a:r>
              <a:rPr lang="en-US" sz="2999" spc="-77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My Digital Bank: </a:t>
            </a:r>
          </a:p>
          <a:p>
            <a:pPr algn="l">
              <a:lnSpc>
                <a:spcPts val="3659"/>
              </a:lnSpc>
            </a:pPr>
            <a:r>
              <a:rPr lang="en-US" sz="2999" spc="-77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Easy and Safe </a:t>
            </a:r>
          </a:p>
          <a:p>
            <a:pPr algn="l">
              <a:lnSpc>
                <a:spcPts val="3659"/>
              </a:lnSpc>
            </a:pPr>
            <a:r>
              <a:rPr lang="en-US" sz="2999" spc="-77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Asociación Somos Digital</a:t>
            </a:r>
          </a:p>
          <a:p>
            <a:pPr algn="l">
              <a:lnSpc>
                <a:spcPts val="3659"/>
              </a:lnSpc>
            </a:pPr>
            <a:endParaRPr lang="en-US" sz="2999" spc="-77">
              <a:solidFill>
                <a:srgbClr val="C7DCF1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70672" y="34532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86717" y="34532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6671538" y="34532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3" y="0"/>
                </a:lnTo>
                <a:lnTo>
                  <a:pt x="305983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987583" y="34532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3" y="0"/>
                </a:lnTo>
                <a:lnTo>
                  <a:pt x="305983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178437" y="3454111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2494482" y="3454111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259610" y="3481872"/>
            <a:ext cx="4163388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999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#DiscussAI </a:t>
            </a:r>
          </a:p>
          <a:p>
            <a:pPr algn="l">
              <a:lnSpc>
                <a:spcPts val="3300"/>
              </a:lnSpc>
            </a:pPr>
            <a:r>
              <a:rPr lang="en-US" sz="2999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ADAPT Research Centre </a:t>
            </a:r>
          </a:p>
          <a:p>
            <a:pPr algn="l">
              <a:lnSpc>
                <a:spcPts val="3300"/>
              </a:lnSpc>
            </a:pPr>
            <a:endParaRPr lang="en-US" sz="2999">
              <a:solidFill>
                <a:srgbClr val="C7DCF1"/>
              </a:solidFill>
              <a:latin typeface="Hauora"/>
              <a:ea typeface="Hauora"/>
              <a:cs typeface="Hauora"/>
              <a:sym typeface="Hauora"/>
            </a:endParaRPr>
          </a:p>
          <a:p>
            <a:pPr algn="l">
              <a:lnSpc>
                <a:spcPts val="3300"/>
              </a:lnSpc>
            </a:pPr>
            <a:endParaRPr lang="en-US" sz="2999">
              <a:solidFill>
                <a:srgbClr val="C7DCF1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277924" y="6239193"/>
            <a:ext cx="4155800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Scratch Tactile</a:t>
            </a:r>
          </a:p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Sistema THEAD sccl</a:t>
            </a:r>
          </a:p>
          <a:p>
            <a:pPr algn="l">
              <a:lnSpc>
                <a:spcPts val="3300"/>
              </a:lnSpc>
            </a:pPr>
            <a:endParaRPr lang="en-US" sz="2999" spc="-2">
              <a:solidFill>
                <a:srgbClr val="C7DCF1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3466520" y="6210618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0"/>
                </a:lnTo>
                <a:lnTo>
                  <a:pt x="0" y="5099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782565" y="6210618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0"/>
                </a:lnTo>
                <a:lnTo>
                  <a:pt x="0" y="5099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9762848" y="61387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0078893" y="61387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0574252" y="6167372"/>
            <a:ext cx="41558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STATUS QUEST </a:t>
            </a:r>
          </a:p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Fondazione M-Cube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83766" y="9271564"/>
            <a:ext cx="77220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26035D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FE5104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572DF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31274" y="2577431"/>
            <a:ext cx="8051876" cy="2225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55"/>
              </a:lnSpc>
            </a:pPr>
            <a:r>
              <a:rPr lang="en-US" sz="8730" b="1" spc="-8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Women </a:t>
            </a:r>
          </a:p>
          <a:p>
            <a:pPr algn="l">
              <a:lnSpc>
                <a:spcPts val="8555"/>
              </a:lnSpc>
            </a:pPr>
            <a:r>
              <a:rPr lang="en-US" sz="8730" b="1" spc="-8">
                <a:solidFill>
                  <a:srgbClr val="E7FE4F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in ICT Careers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963972" y="9061848"/>
            <a:ext cx="2313987" cy="731799"/>
          </a:xfrm>
          <a:custGeom>
            <a:avLst/>
            <a:gdLst/>
            <a:ahLst/>
            <a:cxnLst/>
            <a:rect l="l" t="t" r="r" b="b"/>
            <a:pathLst>
              <a:path w="2313987" h="731799">
                <a:moveTo>
                  <a:pt x="0" y="0"/>
                </a:moveTo>
                <a:lnTo>
                  <a:pt x="2313987" y="0"/>
                </a:lnTo>
                <a:lnTo>
                  <a:pt x="2313987" y="731799"/>
                </a:lnTo>
                <a:lnTo>
                  <a:pt x="0" y="731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836938" y="2562349"/>
            <a:ext cx="6246547" cy="3511419"/>
          </a:xfrm>
          <a:custGeom>
            <a:avLst/>
            <a:gdLst/>
            <a:ahLst/>
            <a:cxnLst/>
            <a:rect l="l" t="t" r="r" b="b"/>
            <a:pathLst>
              <a:path w="6246547" h="3511419">
                <a:moveTo>
                  <a:pt x="0" y="0"/>
                </a:moveTo>
                <a:lnTo>
                  <a:pt x="6246546" y="0"/>
                </a:lnTo>
                <a:lnTo>
                  <a:pt x="6246546" y="3511420"/>
                </a:lnTo>
                <a:lnTo>
                  <a:pt x="0" y="3511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946" b="-3894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9331274" y="4960777"/>
            <a:ext cx="6705192" cy="827998"/>
            <a:chOff x="0" y="0"/>
            <a:chExt cx="2230995" cy="2754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30995" cy="275497"/>
            </a:xfrm>
            <a:custGeom>
              <a:avLst/>
              <a:gdLst/>
              <a:ahLst/>
              <a:cxnLst/>
              <a:rect l="l" t="t" r="r" b="b"/>
              <a:pathLst>
                <a:path w="2230995" h="275497">
                  <a:moveTo>
                    <a:pt x="137748" y="0"/>
                  </a:moveTo>
                  <a:lnTo>
                    <a:pt x="2093247" y="0"/>
                  </a:lnTo>
                  <a:cubicBezTo>
                    <a:pt x="2169323" y="0"/>
                    <a:pt x="2230995" y="61672"/>
                    <a:pt x="2230995" y="137748"/>
                  </a:cubicBezTo>
                  <a:lnTo>
                    <a:pt x="2230995" y="137748"/>
                  </a:lnTo>
                  <a:cubicBezTo>
                    <a:pt x="2230995" y="213825"/>
                    <a:pt x="2169323" y="275497"/>
                    <a:pt x="2093247" y="275497"/>
                  </a:cubicBezTo>
                  <a:lnTo>
                    <a:pt x="137748" y="275497"/>
                  </a:lnTo>
                  <a:cubicBezTo>
                    <a:pt x="61672" y="275497"/>
                    <a:pt x="0" y="213825"/>
                    <a:pt x="0" y="137748"/>
                  </a:cubicBezTo>
                  <a:lnTo>
                    <a:pt x="0" y="137748"/>
                  </a:lnTo>
                  <a:cubicBezTo>
                    <a:pt x="0" y="61672"/>
                    <a:pt x="61672" y="0"/>
                    <a:pt x="137748" y="0"/>
                  </a:cubicBezTo>
                  <a:close/>
                </a:path>
              </a:pathLst>
            </a:custGeom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230995" cy="304072"/>
            </a:xfrm>
            <a:prstGeom prst="rect">
              <a:avLst/>
            </a:prstGeom>
          </p:spPr>
          <p:txBody>
            <a:bodyPr lIns="88525" tIns="88525" rIns="88525" bIns="88525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384614" y="5087363"/>
            <a:ext cx="6651852" cy="108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3538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Presented by Mónica Canário</a:t>
            </a:r>
          </a:p>
          <a:p>
            <a:pPr algn="ctr">
              <a:lnSpc>
                <a:spcPts val="4387"/>
              </a:lnSpc>
            </a:pPr>
            <a:endParaRPr lang="en-US" sz="3538">
              <a:solidFill>
                <a:srgbClr val="FFFFFF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83766" y="9271564"/>
            <a:ext cx="80268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26035D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FE5104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572DF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5603186"/>
            <a:ext cx="622027" cy="509971"/>
            <a:chOff x="0" y="0"/>
            <a:chExt cx="829370" cy="6799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963972" y="3402731"/>
            <a:ext cx="5629959" cy="4408998"/>
          </a:xfrm>
          <a:custGeom>
            <a:avLst/>
            <a:gdLst/>
            <a:ahLst/>
            <a:cxnLst/>
            <a:rect l="l" t="t" r="r" b="b"/>
            <a:pathLst>
              <a:path w="5629959" h="4408998">
                <a:moveTo>
                  <a:pt x="0" y="0"/>
                </a:moveTo>
                <a:lnTo>
                  <a:pt x="5629959" y="0"/>
                </a:lnTo>
                <a:lnTo>
                  <a:pt x="5629959" y="4408998"/>
                </a:lnTo>
                <a:lnTo>
                  <a:pt x="0" y="44089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76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3469406"/>
            <a:ext cx="9651684" cy="161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THRIVE  </a:t>
            </a:r>
          </a:p>
          <a:p>
            <a:pPr algn="l">
              <a:lnSpc>
                <a:spcPts val="5280"/>
              </a:lnSpc>
            </a:pPr>
            <a:r>
              <a:rPr lang="en-US" sz="4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Upskilling for Women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71740" y="5641286"/>
            <a:ext cx="8808644" cy="99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Kiron Open Higher Education gGmbH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Germany, Switzerland, Austria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3766" y="9271564"/>
            <a:ext cx="76458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1785019"/>
            <a:ext cx="6916425" cy="793502"/>
            <a:chOff x="0" y="0"/>
            <a:chExt cx="2424524" cy="27815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24524" cy="278159"/>
            </a:xfrm>
            <a:custGeom>
              <a:avLst/>
              <a:gdLst/>
              <a:ahLst/>
              <a:cxnLst/>
              <a:rect l="l" t="t" r="r" b="b"/>
              <a:pathLst>
                <a:path w="2424524" h="278159">
                  <a:moveTo>
                    <a:pt x="139079" y="0"/>
                  </a:moveTo>
                  <a:lnTo>
                    <a:pt x="2285445" y="0"/>
                  </a:lnTo>
                  <a:cubicBezTo>
                    <a:pt x="2322331" y="0"/>
                    <a:pt x="2357706" y="14653"/>
                    <a:pt x="2383789" y="40735"/>
                  </a:cubicBezTo>
                  <a:cubicBezTo>
                    <a:pt x="2409871" y="66818"/>
                    <a:pt x="2424524" y="102193"/>
                    <a:pt x="2424524" y="139079"/>
                  </a:cubicBezTo>
                  <a:lnTo>
                    <a:pt x="2424524" y="139079"/>
                  </a:lnTo>
                  <a:cubicBezTo>
                    <a:pt x="2424524" y="175966"/>
                    <a:pt x="2409871" y="211341"/>
                    <a:pt x="2383789" y="237423"/>
                  </a:cubicBezTo>
                  <a:cubicBezTo>
                    <a:pt x="2357706" y="263506"/>
                    <a:pt x="2322331" y="278159"/>
                    <a:pt x="2285445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2424524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3956393" y="1028700"/>
            <a:ext cx="3362867" cy="1890394"/>
          </a:xfrm>
          <a:custGeom>
            <a:avLst/>
            <a:gdLst/>
            <a:ahLst/>
            <a:cxnLst/>
            <a:rect l="l" t="t" r="r" b="b"/>
            <a:pathLst>
              <a:path w="3362867" h="1890394">
                <a:moveTo>
                  <a:pt x="0" y="0"/>
                </a:moveTo>
                <a:lnTo>
                  <a:pt x="3362867" y="0"/>
                </a:lnTo>
                <a:lnTo>
                  <a:pt x="3362867" y="1890394"/>
                </a:lnTo>
                <a:lnTo>
                  <a:pt x="0" y="18903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8946" b="-389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157164" y="1918838"/>
            <a:ext cx="6659496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Women in ICT Careers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061656" y="-7409771"/>
            <a:ext cx="23803588" cy="23803588"/>
            <a:chOff x="0" y="0"/>
            <a:chExt cx="31738117" cy="3173811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1738117" cy="31738117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1BE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62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599397" y="1599397"/>
              <a:ext cx="28539323" cy="2853932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C0FA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62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211096" y="3211096"/>
              <a:ext cx="25315925" cy="25315925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6068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62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4990900" y="4990900"/>
              <a:ext cx="21756317" cy="21756317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6035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624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Freeform 15"/>
          <p:cNvSpPr/>
          <p:nvPr/>
        </p:nvSpPr>
        <p:spPr>
          <a:xfrm>
            <a:off x="9150040" y="5089749"/>
            <a:ext cx="370807" cy="618011"/>
          </a:xfrm>
          <a:custGeom>
            <a:avLst/>
            <a:gdLst/>
            <a:ahLst/>
            <a:cxnLst/>
            <a:rect l="l" t="t" r="r" b="b"/>
            <a:pathLst>
              <a:path w="370807" h="618011">
                <a:moveTo>
                  <a:pt x="0" y="0"/>
                </a:moveTo>
                <a:lnTo>
                  <a:pt x="370807" y="0"/>
                </a:lnTo>
                <a:lnTo>
                  <a:pt x="370807" y="618011"/>
                </a:lnTo>
                <a:lnTo>
                  <a:pt x="0" y="6180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9533041" y="5089749"/>
            <a:ext cx="370807" cy="618011"/>
          </a:xfrm>
          <a:custGeom>
            <a:avLst/>
            <a:gdLst/>
            <a:ahLst/>
            <a:cxnLst/>
            <a:rect l="l" t="t" r="r" b="b"/>
            <a:pathLst>
              <a:path w="370807" h="618011">
                <a:moveTo>
                  <a:pt x="0" y="0"/>
                </a:moveTo>
                <a:lnTo>
                  <a:pt x="370807" y="0"/>
                </a:lnTo>
                <a:lnTo>
                  <a:pt x="370807" y="618011"/>
                </a:lnTo>
                <a:lnTo>
                  <a:pt x="0" y="6180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0" y="782602"/>
            <a:ext cx="7290244" cy="8926463"/>
          </a:xfrm>
          <a:custGeom>
            <a:avLst/>
            <a:gdLst/>
            <a:ahLst/>
            <a:cxnLst/>
            <a:rect l="l" t="t" r="r" b="b"/>
            <a:pathLst>
              <a:path w="7290244" h="8926463">
                <a:moveTo>
                  <a:pt x="0" y="0"/>
                </a:moveTo>
                <a:lnTo>
                  <a:pt x="7290244" y="0"/>
                </a:lnTo>
                <a:lnTo>
                  <a:pt x="7290244" y="8926463"/>
                </a:lnTo>
                <a:lnTo>
                  <a:pt x="0" y="89264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-219075" y="8717617"/>
            <a:ext cx="18635361" cy="2997049"/>
            <a:chOff x="0" y="0"/>
            <a:chExt cx="24847148" cy="3996065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4847148" cy="3996065"/>
              <a:chOff x="0" y="0"/>
              <a:chExt cx="5268473" cy="84730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268473" cy="847307"/>
              </a:xfrm>
              <a:custGeom>
                <a:avLst/>
                <a:gdLst/>
                <a:ahLst/>
                <a:cxnLst/>
                <a:rect l="l" t="t" r="r" b="b"/>
                <a:pathLst>
                  <a:path w="5268473" h="847307">
                    <a:moveTo>
                      <a:pt x="0" y="0"/>
                    </a:moveTo>
                    <a:lnTo>
                      <a:pt x="5268473" y="0"/>
                    </a:lnTo>
                    <a:lnTo>
                      <a:pt x="5268473" y="847307"/>
                    </a:lnTo>
                    <a:lnTo>
                      <a:pt x="0" y="84730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19050"/>
                <a:ext cx="5268473" cy="8663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20182712" y="524749"/>
              <a:ext cx="3937926" cy="876189"/>
            </a:xfrm>
            <a:custGeom>
              <a:avLst/>
              <a:gdLst/>
              <a:ahLst/>
              <a:cxnLst/>
              <a:rect l="l" t="t" r="r" b="b"/>
              <a:pathLst>
                <a:path w="3937926" h="876189">
                  <a:moveTo>
                    <a:pt x="0" y="0"/>
                  </a:moveTo>
                  <a:lnTo>
                    <a:pt x="3937926" y="0"/>
                  </a:lnTo>
                  <a:lnTo>
                    <a:pt x="3937926" y="876189"/>
                  </a:lnTo>
                  <a:lnTo>
                    <a:pt x="0" y="876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53" r="-15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6244063" y="458976"/>
              <a:ext cx="3085316" cy="975731"/>
            </a:xfrm>
            <a:custGeom>
              <a:avLst/>
              <a:gdLst/>
              <a:ahLst/>
              <a:cxnLst/>
              <a:rect l="l" t="t" r="r" b="b"/>
              <a:pathLst>
                <a:path w="3085316" h="975731">
                  <a:moveTo>
                    <a:pt x="0" y="0"/>
                  </a:moveTo>
                  <a:lnTo>
                    <a:pt x="3085316" y="0"/>
                  </a:lnTo>
                  <a:lnTo>
                    <a:pt x="3085316" y="975731"/>
                  </a:lnTo>
                  <a:lnTo>
                    <a:pt x="0" y="975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098606" y="1700372"/>
            <a:ext cx="8026649" cy="293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1" i="0" u="none" strike="noStrike" kern="1200" cap="none" spc="0" normalizeH="0" baseline="0" noProof="0">
                <a:ln>
                  <a:noFill/>
                </a:ln>
                <a:solidFill>
                  <a:srgbClr val="C7DCF1"/>
                </a:solidFill>
                <a:effectLst/>
                <a:uLnTx/>
                <a:uFillTx/>
                <a:latin typeface="Hauora Bold"/>
                <a:ea typeface="Hauora Bold"/>
                <a:cs typeface="Hauora Bold"/>
                <a:sym typeface="Hauora Bold"/>
              </a:rPr>
              <a:t>Greetings from the </a:t>
            </a:r>
            <a:r>
              <a:rPr kumimoji="0" lang="en-US" sz="6999" b="1" i="0" u="none" strike="noStrike" kern="1200" cap="none" spc="0" normalizeH="0" baseline="0" noProof="0">
                <a:ln>
                  <a:noFill/>
                </a:ln>
                <a:solidFill>
                  <a:srgbClr val="E7FE4F"/>
                </a:solidFill>
                <a:effectLst/>
                <a:uLnTx/>
                <a:uFillTx/>
                <a:latin typeface="Hauora Bold"/>
                <a:ea typeface="Hauora Bold"/>
                <a:cs typeface="Hauora Bold"/>
                <a:sym typeface="Hauora Bold"/>
              </a:rPr>
              <a:t>European Commission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139780" y="5127849"/>
            <a:ext cx="7366475" cy="222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-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Ioannis Gaviotis</a:t>
            </a:r>
          </a:p>
          <a:p>
            <a:pPr marL="0" marR="0" lvl="0" indent="0" algn="l" defTabSz="914400" rtl="0" eaLnBrk="1" fontAlgn="auto" latinLnBrk="0" hangingPunct="1">
              <a:lnSpc>
                <a:spcPts val="4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-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Policy Officer</a:t>
            </a:r>
          </a:p>
          <a:p>
            <a:pPr marL="0" marR="0" lvl="0" indent="0" algn="l" defTabSz="914400" rtl="0" eaLnBrk="1" fontAlgn="auto" latinLnBrk="0" hangingPunct="1">
              <a:lnSpc>
                <a:spcPts val="4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-3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European Commission</a:t>
            </a:r>
          </a:p>
          <a:p>
            <a:pPr marL="0" marR="0" lvl="0" indent="0" algn="l" defTabSz="914400" rtl="0" eaLnBrk="1" fontAlgn="auto" latinLnBrk="0" hangingPunct="1">
              <a:lnSpc>
                <a:spcPts val="4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999" b="0" i="0" u="none" strike="noStrike" kern="1200" cap="none" spc="-3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83766" y="9271564"/>
            <a:ext cx="783189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85" b="1" i="0" u="none" strike="noStrike" kern="1200" cap="none" spc="0" normalizeH="0" baseline="0" noProof="0">
                <a:ln>
                  <a:noFill/>
                </a:ln>
                <a:solidFill>
                  <a:srgbClr val="26035D"/>
                </a:solidFill>
                <a:effectLst/>
                <a:uLnTx/>
                <a:uFillTx/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kumimoji="0" lang="en-US" sz="3385" b="1" i="0" u="none" strike="noStrike" kern="1200" cap="none" spc="0" normalizeH="0" baseline="0" noProof="0">
                <a:ln>
                  <a:noFill/>
                </a:ln>
                <a:solidFill>
                  <a:srgbClr val="FE5104"/>
                </a:solidFill>
                <a:effectLst/>
                <a:uLnTx/>
                <a:uFillTx/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kumimoji="0" lang="en-US" sz="3385" b="1" i="0" u="none" strike="noStrike" kern="1200" cap="none" spc="0" normalizeH="0" baseline="0" noProof="0">
                <a:ln>
                  <a:noFill/>
                </a:ln>
                <a:solidFill>
                  <a:srgbClr val="572DFF"/>
                </a:solidFill>
                <a:effectLst/>
                <a:uLnTx/>
                <a:uFillTx/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  <p:extLst>
      <p:ext uri="{BB962C8B-B14F-4D97-AF65-F5344CB8AC3E}">
        <p14:creationId xmlns:p14="http://schemas.microsoft.com/office/powerpoint/2010/main" val="166340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5603186"/>
            <a:ext cx="622027" cy="509971"/>
            <a:chOff x="0" y="0"/>
            <a:chExt cx="829370" cy="6799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513298" y="3363028"/>
            <a:ext cx="4809323" cy="3276351"/>
          </a:xfrm>
          <a:custGeom>
            <a:avLst/>
            <a:gdLst/>
            <a:ahLst/>
            <a:cxnLst/>
            <a:rect l="l" t="t" r="r" b="b"/>
            <a:pathLst>
              <a:path w="4809323" h="3276351">
                <a:moveTo>
                  <a:pt x="0" y="0"/>
                </a:moveTo>
                <a:lnTo>
                  <a:pt x="4809322" y="0"/>
                </a:lnTo>
                <a:lnTo>
                  <a:pt x="4809322" y="3276351"/>
                </a:lnTo>
                <a:lnTo>
                  <a:pt x="0" y="32763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4169438"/>
            <a:ext cx="10742253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Girls in STEAM Academy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71740" y="5641286"/>
            <a:ext cx="8808644" cy="99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Be an Ally Foundation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Cyprus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3766" y="9271564"/>
            <a:ext cx="76458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1785019"/>
            <a:ext cx="6916425" cy="793502"/>
            <a:chOff x="0" y="0"/>
            <a:chExt cx="2424524" cy="27815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24524" cy="278159"/>
            </a:xfrm>
            <a:custGeom>
              <a:avLst/>
              <a:gdLst/>
              <a:ahLst/>
              <a:cxnLst/>
              <a:rect l="l" t="t" r="r" b="b"/>
              <a:pathLst>
                <a:path w="2424524" h="278159">
                  <a:moveTo>
                    <a:pt x="139079" y="0"/>
                  </a:moveTo>
                  <a:lnTo>
                    <a:pt x="2285445" y="0"/>
                  </a:lnTo>
                  <a:cubicBezTo>
                    <a:pt x="2322331" y="0"/>
                    <a:pt x="2357706" y="14653"/>
                    <a:pt x="2383789" y="40735"/>
                  </a:cubicBezTo>
                  <a:cubicBezTo>
                    <a:pt x="2409871" y="66818"/>
                    <a:pt x="2424524" y="102193"/>
                    <a:pt x="2424524" y="139079"/>
                  </a:cubicBezTo>
                  <a:lnTo>
                    <a:pt x="2424524" y="139079"/>
                  </a:lnTo>
                  <a:cubicBezTo>
                    <a:pt x="2424524" y="175966"/>
                    <a:pt x="2409871" y="211341"/>
                    <a:pt x="2383789" y="237423"/>
                  </a:cubicBezTo>
                  <a:cubicBezTo>
                    <a:pt x="2357706" y="263506"/>
                    <a:pt x="2322331" y="278159"/>
                    <a:pt x="2285445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2424524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3956393" y="1028700"/>
            <a:ext cx="3362867" cy="1890394"/>
          </a:xfrm>
          <a:custGeom>
            <a:avLst/>
            <a:gdLst/>
            <a:ahLst/>
            <a:cxnLst/>
            <a:rect l="l" t="t" r="r" b="b"/>
            <a:pathLst>
              <a:path w="3362867" h="1890394">
                <a:moveTo>
                  <a:pt x="0" y="0"/>
                </a:moveTo>
                <a:lnTo>
                  <a:pt x="3362867" y="0"/>
                </a:lnTo>
                <a:lnTo>
                  <a:pt x="3362867" y="1890394"/>
                </a:lnTo>
                <a:lnTo>
                  <a:pt x="0" y="18903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8946" b="-389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157164" y="1918838"/>
            <a:ext cx="6659496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Women in ICT Careers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3295047"/>
            <a:ext cx="9651684" cy="323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Program for the elimination of the digital gender gap</a:t>
            </a:r>
          </a:p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#GirlsSTEAM </a:t>
            </a:r>
          </a:p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6012910"/>
            <a:ext cx="622027" cy="509971"/>
            <a:chOff x="0" y="0"/>
            <a:chExt cx="829370" cy="6799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1785019"/>
            <a:ext cx="6916425" cy="793502"/>
            <a:chOff x="0" y="0"/>
            <a:chExt cx="2424524" cy="2781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24524" cy="278159"/>
            </a:xfrm>
            <a:custGeom>
              <a:avLst/>
              <a:gdLst/>
              <a:ahLst/>
              <a:cxnLst/>
              <a:rect l="l" t="t" r="r" b="b"/>
              <a:pathLst>
                <a:path w="2424524" h="278159">
                  <a:moveTo>
                    <a:pt x="139079" y="0"/>
                  </a:moveTo>
                  <a:lnTo>
                    <a:pt x="2285445" y="0"/>
                  </a:lnTo>
                  <a:cubicBezTo>
                    <a:pt x="2322331" y="0"/>
                    <a:pt x="2357706" y="14653"/>
                    <a:pt x="2383789" y="40735"/>
                  </a:cubicBezTo>
                  <a:cubicBezTo>
                    <a:pt x="2409871" y="66818"/>
                    <a:pt x="2424524" y="102193"/>
                    <a:pt x="2424524" y="139079"/>
                  </a:cubicBezTo>
                  <a:lnTo>
                    <a:pt x="2424524" y="139079"/>
                  </a:lnTo>
                  <a:cubicBezTo>
                    <a:pt x="2424524" y="175966"/>
                    <a:pt x="2409871" y="211341"/>
                    <a:pt x="2383789" y="237423"/>
                  </a:cubicBezTo>
                  <a:cubicBezTo>
                    <a:pt x="2357706" y="263506"/>
                    <a:pt x="2322331" y="278159"/>
                    <a:pt x="2285445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2424524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956393" y="1028700"/>
            <a:ext cx="3362867" cy="1890394"/>
          </a:xfrm>
          <a:custGeom>
            <a:avLst/>
            <a:gdLst/>
            <a:ahLst/>
            <a:cxnLst/>
            <a:rect l="l" t="t" r="r" b="b"/>
            <a:pathLst>
              <a:path w="3362867" h="1890394">
                <a:moveTo>
                  <a:pt x="0" y="0"/>
                </a:moveTo>
                <a:lnTo>
                  <a:pt x="3362867" y="0"/>
                </a:lnTo>
                <a:lnTo>
                  <a:pt x="3362867" y="1890394"/>
                </a:lnTo>
                <a:lnTo>
                  <a:pt x="0" y="18903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8946" b="-389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1130064" y="4090038"/>
            <a:ext cx="6129236" cy="2106925"/>
          </a:xfrm>
          <a:custGeom>
            <a:avLst/>
            <a:gdLst/>
            <a:ahLst/>
            <a:cxnLst/>
            <a:rect l="l" t="t" r="r" b="b"/>
            <a:pathLst>
              <a:path w="6129236" h="2106925">
                <a:moveTo>
                  <a:pt x="0" y="0"/>
                </a:moveTo>
                <a:lnTo>
                  <a:pt x="6129236" y="0"/>
                </a:lnTo>
                <a:lnTo>
                  <a:pt x="6129236" y="2106924"/>
                </a:lnTo>
                <a:lnTo>
                  <a:pt x="0" y="21069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871740" y="6051010"/>
            <a:ext cx="8808644" cy="99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Federación Mujeres Jóvenes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Spain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3767" y="9271564"/>
            <a:ext cx="7361358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57164" y="1918838"/>
            <a:ext cx="6659496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Women in ICT Careers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4180840"/>
            <a:ext cx="10742253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STEM4Girls UC3M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71740" y="5652688"/>
            <a:ext cx="8808644" cy="99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Universidad Carlos III de Madrid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Spain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5614588"/>
            <a:ext cx="622027" cy="509971"/>
            <a:chOff x="0" y="0"/>
            <a:chExt cx="829370" cy="67996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83766" y="9271564"/>
            <a:ext cx="74934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1785019"/>
            <a:ext cx="6916425" cy="793502"/>
            <a:chOff x="0" y="0"/>
            <a:chExt cx="2424524" cy="27815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24524" cy="278159"/>
            </a:xfrm>
            <a:custGeom>
              <a:avLst/>
              <a:gdLst/>
              <a:ahLst/>
              <a:cxnLst/>
              <a:rect l="l" t="t" r="r" b="b"/>
              <a:pathLst>
                <a:path w="2424524" h="278159">
                  <a:moveTo>
                    <a:pt x="139079" y="0"/>
                  </a:moveTo>
                  <a:lnTo>
                    <a:pt x="2285445" y="0"/>
                  </a:lnTo>
                  <a:cubicBezTo>
                    <a:pt x="2322331" y="0"/>
                    <a:pt x="2357706" y="14653"/>
                    <a:pt x="2383789" y="40735"/>
                  </a:cubicBezTo>
                  <a:cubicBezTo>
                    <a:pt x="2409871" y="66818"/>
                    <a:pt x="2424524" y="102193"/>
                    <a:pt x="2424524" y="139079"/>
                  </a:cubicBezTo>
                  <a:lnTo>
                    <a:pt x="2424524" y="139079"/>
                  </a:lnTo>
                  <a:cubicBezTo>
                    <a:pt x="2424524" y="175966"/>
                    <a:pt x="2409871" y="211341"/>
                    <a:pt x="2383789" y="237423"/>
                  </a:cubicBezTo>
                  <a:cubicBezTo>
                    <a:pt x="2357706" y="263506"/>
                    <a:pt x="2322331" y="278159"/>
                    <a:pt x="2285445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2424524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956393" y="1028700"/>
            <a:ext cx="3362867" cy="1890394"/>
          </a:xfrm>
          <a:custGeom>
            <a:avLst/>
            <a:gdLst/>
            <a:ahLst/>
            <a:cxnLst/>
            <a:rect l="l" t="t" r="r" b="b"/>
            <a:pathLst>
              <a:path w="3362867" h="1890394">
                <a:moveTo>
                  <a:pt x="0" y="0"/>
                </a:moveTo>
                <a:lnTo>
                  <a:pt x="3362867" y="0"/>
                </a:lnTo>
                <a:lnTo>
                  <a:pt x="3362867" y="1890394"/>
                </a:lnTo>
                <a:lnTo>
                  <a:pt x="0" y="18903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8946" b="-389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157164" y="1918838"/>
            <a:ext cx="6659496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Women in ICT Careers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515BD5-5970-10C5-6075-61FCE7926AD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634"/>
          <a:stretch>
            <a:fillRect/>
          </a:stretch>
        </p:blipFill>
        <p:spPr>
          <a:xfrm>
            <a:off x="12954000" y="3162300"/>
            <a:ext cx="4636990" cy="434340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5603186"/>
            <a:ext cx="622027" cy="509971"/>
            <a:chOff x="0" y="0"/>
            <a:chExt cx="829370" cy="6799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1785019"/>
            <a:ext cx="6916425" cy="793502"/>
            <a:chOff x="0" y="0"/>
            <a:chExt cx="2424524" cy="2781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4524" cy="278159"/>
            </a:xfrm>
            <a:custGeom>
              <a:avLst/>
              <a:gdLst/>
              <a:ahLst/>
              <a:cxnLst/>
              <a:rect l="l" t="t" r="r" b="b"/>
              <a:pathLst>
                <a:path w="2424524" h="278159">
                  <a:moveTo>
                    <a:pt x="139079" y="0"/>
                  </a:moveTo>
                  <a:lnTo>
                    <a:pt x="2285445" y="0"/>
                  </a:lnTo>
                  <a:cubicBezTo>
                    <a:pt x="2322331" y="0"/>
                    <a:pt x="2357706" y="14653"/>
                    <a:pt x="2383789" y="40735"/>
                  </a:cubicBezTo>
                  <a:cubicBezTo>
                    <a:pt x="2409871" y="66818"/>
                    <a:pt x="2424524" y="102193"/>
                    <a:pt x="2424524" y="139079"/>
                  </a:cubicBezTo>
                  <a:lnTo>
                    <a:pt x="2424524" y="139079"/>
                  </a:lnTo>
                  <a:cubicBezTo>
                    <a:pt x="2424524" y="175966"/>
                    <a:pt x="2409871" y="211341"/>
                    <a:pt x="2383789" y="237423"/>
                  </a:cubicBezTo>
                  <a:cubicBezTo>
                    <a:pt x="2357706" y="263506"/>
                    <a:pt x="2322331" y="278159"/>
                    <a:pt x="2285445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424524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956393" y="1028700"/>
            <a:ext cx="3362867" cy="1890394"/>
          </a:xfrm>
          <a:custGeom>
            <a:avLst/>
            <a:gdLst/>
            <a:ahLst/>
            <a:cxnLst/>
            <a:rect l="l" t="t" r="r" b="b"/>
            <a:pathLst>
              <a:path w="3362867" h="1890394">
                <a:moveTo>
                  <a:pt x="0" y="0"/>
                </a:moveTo>
                <a:lnTo>
                  <a:pt x="3362867" y="0"/>
                </a:lnTo>
                <a:lnTo>
                  <a:pt x="3362867" y="1890394"/>
                </a:lnTo>
                <a:lnTo>
                  <a:pt x="0" y="18903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8946" b="-389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813017" y="3383203"/>
            <a:ext cx="7878754" cy="2688625"/>
          </a:xfrm>
          <a:custGeom>
            <a:avLst/>
            <a:gdLst/>
            <a:ahLst/>
            <a:cxnLst/>
            <a:rect l="l" t="t" r="r" b="b"/>
            <a:pathLst>
              <a:path w="7878754" h="2688625">
                <a:moveTo>
                  <a:pt x="0" y="0"/>
                </a:moveTo>
                <a:lnTo>
                  <a:pt x="7878753" y="0"/>
                </a:lnTo>
                <a:lnTo>
                  <a:pt x="7878753" y="2688625"/>
                </a:lnTo>
                <a:lnTo>
                  <a:pt x="0" y="26886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904935" y="3237865"/>
            <a:ext cx="10742253" cy="190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Technovation </a:t>
            </a:r>
          </a:p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Girls Portugal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71740" y="5641286"/>
            <a:ext cx="8808644" cy="99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Associação EDruptiva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Portugal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3766" y="9271564"/>
            <a:ext cx="77220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57164" y="1918838"/>
            <a:ext cx="6659496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Women in ICT Careers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650234"/>
            <a:ext cx="18635361" cy="3064432"/>
            <a:chOff x="0" y="-19050"/>
            <a:chExt cx="5268473" cy="8663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83766" y="9271564"/>
            <a:ext cx="7645833" cy="431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85" b="1" i="0" u="none" strike="noStrike" kern="1200" cap="none" spc="0" normalizeH="0" baseline="0" noProof="0">
                <a:ln>
                  <a:noFill/>
                </a:ln>
                <a:solidFill>
                  <a:srgbClr val="26035D"/>
                </a:solidFill>
                <a:effectLst/>
                <a:uLnTx/>
                <a:uFillTx/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kumimoji="0" lang="en-US" sz="3385" b="1" i="0" u="none" strike="noStrike" kern="1200" cap="none" spc="0" normalizeH="0" baseline="0" noProof="0">
                <a:ln>
                  <a:noFill/>
                </a:ln>
                <a:solidFill>
                  <a:srgbClr val="FE5104"/>
                </a:solidFill>
                <a:effectLst/>
                <a:uLnTx/>
                <a:uFillTx/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kumimoji="0" lang="en-US" sz="3385" b="1" i="0" u="none" strike="noStrike" kern="1200" cap="none" spc="0" normalizeH="0" baseline="0" noProof="0">
                <a:ln>
                  <a:noFill/>
                </a:ln>
                <a:solidFill>
                  <a:srgbClr val="572DFF"/>
                </a:solidFill>
                <a:effectLst/>
                <a:uLnTx/>
                <a:uFillTx/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963972" y="9061848"/>
            <a:ext cx="2313987" cy="731799"/>
          </a:xfrm>
          <a:custGeom>
            <a:avLst/>
            <a:gdLst/>
            <a:ahLst/>
            <a:cxnLst/>
            <a:rect l="l" t="t" r="r" b="b"/>
            <a:pathLst>
              <a:path w="2313987" h="731799">
                <a:moveTo>
                  <a:pt x="0" y="0"/>
                </a:moveTo>
                <a:lnTo>
                  <a:pt x="2313987" y="0"/>
                </a:lnTo>
                <a:lnTo>
                  <a:pt x="2313987" y="731799"/>
                </a:lnTo>
                <a:lnTo>
                  <a:pt x="0" y="731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470672" y="913836"/>
            <a:ext cx="12597154" cy="870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3" b="1" i="0" u="none" strike="noStrike" kern="1200" cap="none" spc="0" normalizeH="0" baseline="0" noProof="0">
                <a:ln>
                  <a:noFill/>
                </a:ln>
                <a:solidFill>
                  <a:srgbClr val="C7DCF1"/>
                </a:solidFill>
                <a:effectLst/>
                <a:uLnTx/>
                <a:uFillTx/>
                <a:latin typeface="Hauora Semi-Bold"/>
                <a:ea typeface="Hauora Semi-Bold"/>
                <a:cs typeface="Hauora Semi-Bold"/>
                <a:sym typeface="Hauora Semi-Bold"/>
              </a:rPr>
              <a:t>Women in ICT Careers</a:t>
            </a:r>
            <a:r>
              <a:rPr kumimoji="0" lang="en-US" sz="6673" b="1" i="0" u="none" strike="noStrike" kern="1200" cap="none" spc="0" normalizeH="0" baseline="0" noProof="0">
                <a:ln>
                  <a:noFill/>
                </a:ln>
                <a:solidFill>
                  <a:srgbClr val="E7FE4F"/>
                </a:solidFill>
                <a:effectLst/>
                <a:uLnTx/>
                <a:uFillTx/>
                <a:latin typeface="Hauora Semi-Bold"/>
                <a:ea typeface="Hauora Semi-Bold"/>
                <a:cs typeface="Hauora Semi-Bold"/>
                <a:sym typeface="Hauora Semi-Bold"/>
              </a:rPr>
              <a:t> Finalists</a:t>
            </a:r>
          </a:p>
        </p:txBody>
      </p:sp>
      <p:sp>
        <p:nvSpPr>
          <p:cNvPr id="9" name="Freeform 9"/>
          <p:cNvSpPr/>
          <p:nvPr/>
        </p:nvSpPr>
        <p:spPr>
          <a:xfrm>
            <a:off x="14809968" y="453600"/>
            <a:ext cx="3039548" cy="1708645"/>
          </a:xfrm>
          <a:custGeom>
            <a:avLst/>
            <a:gdLst/>
            <a:ahLst/>
            <a:cxnLst/>
            <a:rect l="l" t="t" r="r" b="b"/>
            <a:pathLst>
              <a:path w="3039548" h="1708645">
                <a:moveTo>
                  <a:pt x="0" y="0"/>
                </a:moveTo>
                <a:lnTo>
                  <a:pt x="3039548" y="0"/>
                </a:lnTo>
                <a:lnTo>
                  <a:pt x="3039548" y="1708644"/>
                </a:lnTo>
                <a:lnTo>
                  <a:pt x="0" y="17086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8946" b="-389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687334" y="3257922"/>
            <a:ext cx="4239764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-2" normalizeH="0" baseline="0" noProof="0">
                <a:ln>
                  <a:noFill/>
                </a:ln>
                <a:solidFill>
                  <a:srgbClr val="E7FE4F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Girls in STEAM Academy</a:t>
            </a:r>
          </a:p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-2" normalizeH="0" baseline="0" noProof="0">
                <a:ln>
                  <a:noFill/>
                </a:ln>
                <a:solidFill>
                  <a:srgbClr val="C7DCF1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Be an Ally Foundation </a:t>
            </a:r>
          </a:p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99" b="0" i="0" u="none" strike="noStrike" kern="1200" cap="none" spc="-2" normalizeH="0" baseline="0" noProof="0">
              <a:ln>
                <a:noFill/>
              </a:ln>
              <a:solidFill>
                <a:srgbClr val="C7DCF1"/>
              </a:solidFill>
              <a:effectLst/>
              <a:uLnTx/>
              <a:uFillTx/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444438" y="3258682"/>
            <a:ext cx="4782456" cy="2735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-77" normalizeH="0" baseline="0" noProof="0">
                <a:ln>
                  <a:noFill/>
                </a:ln>
                <a:solidFill>
                  <a:srgbClr val="E7FE4F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Program for the elimination of the digital gender gap</a:t>
            </a:r>
          </a:p>
          <a:p>
            <a:pPr marL="0" marR="0" lvl="0" indent="0" algn="l" defTabSz="914400" rtl="0" eaLnBrk="1" fontAlgn="auto" latinLnBrk="0" hangingPunct="1">
              <a:lnSpc>
                <a:spcPts val="3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-77" normalizeH="0" baseline="0" noProof="0">
                <a:ln>
                  <a:noFill/>
                </a:ln>
                <a:solidFill>
                  <a:srgbClr val="E7FE4F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#GirlsSTEAM </a:t>
            </a:r>
          </a:p>
          <a:p>
            <a:pPr marL="0" marR="0" lvl="0" indent="0" algn="l" defTabSz="914400" rtl="0" eaLnBrk="1" fontAlgn="auto" latinLnBrk="0" hangingPunct="1">
              <a:lnSpc>
                <a:spcPts val="3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-77" normalizeH="0" baseline="0" noProof="0">
                <a:ln>
                  <a:noFill/>
                </a:ln>
                <a:solidFill>
                  <a:srgbClr val="C7DCF1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Federación Mujeres Jóvenes</a:t>
            </a:r>
          </a:p>
          <a:p>
            <a:pPr marL="0" marR="0" lvl="0" indent="0" algn="l" defTabSz="914400" rtl="0" eaLnBrk="1" fontAlgn="auto" latinLnBrk="0" hangingPunct="1">
              <a:lnSpc>
                <a:spcPts val="3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-77" normalizeH="0" baseline="0" noProof="0">
                <a:ln>
                  <a:noFill/>
                </a:ln>
                <a:solidFill>
                  <a:srgbClr val="E7FE4F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99" b="0" i="0" u="none" strike="noStrike" kern="1200" cap="none" spc="-77" normalizeH="0" baseline="0" noProof="0">
              <a:ln>
                <a:noFill/>
              </a:ln>
              <a:solidFill>
                <a:srgbClr val="E7FE4F"/>
              </a:solidFill>
              <a:effectLst/>
              <a:uLnTx/>
              <a:uFillTx/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70316" y="3257868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3" y="0"/>
                </a:lnTo>
                <a:lnTo>
                  <a:pt x="305983" y="509970"/>
                </a:lnTo>
                <a:lnTo>
                  <a:pt x="0" y="5099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86361" y="3257868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3" y="0"/>
                </a:lnTo>
                <a:lnTo>
                  <a:pt x="305983" y="509970"/>
                </a:lnTo>
                <a:lnTo>
                  <a:pt x="0" y="5099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982174" y="322934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298219" y="322934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1678081" y="3258682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0"/>
                </a:lnTo>
                <a:lnTo>
                  <a:pt x="0" y="5099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1994126" y="3258682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0"/>
                </a:lnTo>
                <a:lnTo>
                  <a:pt x="0" y="5099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759254" y="3295968"/>
            <a:ext cx="3822870" cy="335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0" normalizeH="0" baseline="0" noProof="0">
                <a:ln>
                  <a:noFill/>
                </a:ln>
                <a:solidFill>
                  <a:srgbClr val="E7FE4F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THRIVE </a:t>
            </a:r>
          </a:p>
          <a:p>
            <a:pPr marL="0" marR="0" lvl="0" indent="0" algn="l" defTabSz="914400" rtl="0" eaLnBrk="1" fontAlgn="auto" latinLnBrk="0" hangingPunct="1">
              <a:lnSpc>
                <a:spcPts val="3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0" normalizeH="0" baseline="0" noProof="0">
                <a:ln>
                  <a:noFill/>
                </a:ln>
                <a:solidFill>
                  <a:srgbClr val="E7FE4F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Upskilling for Women</a:t>
            </a:r>
          </a:p>
          <a:p>
            <a:pPr marL="0" marR="0" lvl="0" indent="0" algn="l" defTabSz="914400" rtl="0" eaLnBrk="1" fontAlgn="auto" latinLnBrk="0" hangingPunct="1">
              <a:lnSpc>
                <a:spcPts val="3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0" normalizeH="0" baseline="0" noProof="0">
                <a:ln>
                  <a:noFill/>
                </a:ln>
                <a:solidFill>
                  <a:srgbClr val="C7DCF1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Kiron Open Higher Education gGmbH</a:t>
            </a:r>
          </a:p>
          <a:p>
            <a:pPr marL="0" marR="0" lvl="0" indent="0" algn="l" defTabSz="914400" rtl="0" eaLnBrk="1" fontAlgn="auto" latinLnBrk="0" hangingPunct="1">
              <a:lnSpc>
                <a:spcPts val="3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99" b="0" i="0" u="none" strike="noStrike" kern="1200" cap="none" spc="0" normalizeH="0" baseline="0" noProof="0">
              <a:ln>
                <a:noFill/>
              </a:ln>
              <a:solidFill>
                <a:srgbClr val="C7DCF1"/>
              </a:solidFill>
              <a:effectLst/>
              <a:uLnTx/>
              <a:uFillTx/>
              <a:latin typeface="Hauora"/>
              <a:ea typeface="Hauora"/>
              <a:cs typeface="Hauora"/>
              <a:sym typeface="Hauora"/>
            </a:endParaRPr>
          </a:p>
          <a:p>
            <a:pPr marL="0" marR="0" lvl="0" indent="0" algn="l" defTabSz="914400" rtl="0" eaLnBrk="1" fontAlgn="auto" latinLnBrk="0" hangingPunct="1">
              <a:lnSpc>
                <a:spcPts val="3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0" normalizeH="0" baseline="0" noProof="0">
                <a:ln>
                  <a:noFill/>
                </a:ln>
                <a:solidFill>
                  <a:srgbClr val="C7DCF1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99" b="0" i="0" u="none" strike="noStrike" kern="1200" cap="none" spc="0" normalizeH="0" baseline="0" noProof="0">
              <a:ln>
                <a:noFill/>
              </a:ln>
              <a:solidFill>
                <a:srgbClr val="C7DCF1"/>
              </a:solidFill>
              <a:effectLst/>
              <a:uLnTx/>
              <a:uFillTx/>
              <a:latin typeface="Hauora"/>
              <a:ea typeface="Hauora"/>
              <a:cs typeface="Hauora"/>
              <a:sym typeface="Hauora"/>
            </a:endParaRPr>
          </a:p>
          <a:p>
            <a:pPr marL="0" marR="0" lvl="0" indent="0" algn="l" defTabSz="914400" rtl="0" eaLnBrk="1" fontAlgn="auto" latinLnBrk="0" hangingPunct="1">
              <a:lnSpc>
                <a:spcPts val="3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99" b="0" i="0" u="none" strike="noStrike" kern="1200" cap="none" spc="0" normalizeH="0" baseline="0" noProof="0">
              <a:ln>
                <a:noFill/>
              </a:ln>
              <a:solidFill>
                <a:srgbClr val="C7DCF1"/>
              </a:solidFill>
              <a:effectLst/>
              <a:uLnTx/>
              <a:uFillTx/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986292" y="6094657"/>
            <a:ext cx="415580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-2" normalizeH="0" baseline="0" noProof="0">
                <a:ln>
                  <a:noFill/>
                </a:ln>
                <a:solidFill>
                  <a:srgbClr val="E7FE4F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STEM4Girls UC3M </a:t>
            </a:r>
          </a:p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-2" normalizeH="0" baseline="0" noProof="0">
                <a:ln>
                  <a:noFill/>
                </a:ln>
                <a:solidFill>
                  <a:srgbClr val="C7DCF1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Universidad Carlos III de Madrid</a:t>
            </a:r>
          </a:p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99" b="0" i="0" u="none" strike="noStrike" kern="1200" cap="none" spc="-2" normalizeH="0" baseline="0" noProof="0">
              <a:ln>
                <a:noFill/>
              </a:ln>
              <a:solidFill>
                <a:srgbClr val="C7DCF1"/>
              </a:solidFill>
              <a:effectLst/>
              <a:uLnTx/>
              <a:uFillTx/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3174888" y="6066082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3490933" y="6066082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9471216" y="5994262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0"/>
                </a:lnTo>
                <a:lnTo>
                  <a:pt x="0" y="5099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9787261" y="5994262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0"/>
                </a:lnTo>
                <a:lnTo>
                  <a:pt x="0" y="5099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0283743" y="6094657"/>
            <a:ext cx="4155800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-2" normalizeH="0" baseline="0" noProof="0">
                <a:ln>
                  <a:noFill/>
                </a:ln>
                <a:solidFill>
                  <a:srgbClr val="E7FE4F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Technovation Girls Portugal </a:t>
            </a:r>
          </a:p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-2" normalizeH="0" baseline="0" noProof="0">
                <a:ln>
                  <a:noFill/>
                </a:ln>
                <a:solidFill>
                  <a:srgbClr val="C7DCF1"/>
                </a:solidFill>
                <a:effectLst/>
                <a:uLnTx/>
                <a:uFillTx/>
                <a:latin typeface="Hauora"/>
                <a:ea typeface="Hauora"/>
                <a:cs typeface="Hauora"/>
                <a:sym typeface="Hauora"/>
              </a:rPr>
              <a:t>Associação EDruptiva</a:t>
            </a:r>
          </a:p>
        </p:txBody>
      </p:sp>
    </p:spTree>
    <p:extLst>
      <p:ext uri="{BB962C8B-B14F-4D97-AF65-F5344CB8AC3E}">
        <p14:creationId xmlns:p14="http://schemas.microsoft.com/office/powerpoint/2010/main" val="1225952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1526" y="1759673"/>
            <a:ext cx="4621860" cy="4621860"/>
          </a:xfrm>
          <a:custGeom>
            <a:avLst/>
            <a:gdLst/>
            <a:ahLst/>
            <a:cxnLst/>
            <a:rect l="l" t="t" r="r" b="b"/>
            <a:pathLst>
              <a:path w="4621860" h="4621860">
                <a:moveTo>
                  <a:pt x="0" y="0"/>
                </a:moveTo>
                <a:lnTo>
                  <a:pt x="4621860" y="0"/>
                </a:lnTo>
                <a:lnTo>
                  <a:pt x="4621860" y="4621861"/>
                </a:lnTo>
                <a:lnTo>
                  <a:pt x="0" y="46218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378774" y="2577431"/>
            <a:ext cx="8051876" cy="2225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55"/>
              </a:lnSpc>
            </a:pPr>
            <a:r>
              <a:rPr lang="en-US" sz="8730" b="1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Cybersecurity</a:t>
            </a:r>
          </a:p>
          <a:p>
            <a:pPr algn="l">
              <a:lnSpc>
                <a:spcPts val="8555"/>
              </a:lnSpc>
            </a:pPr>
            <a:r>
              <a:rPr lang="en-US" sz="8730" b="1">
                <a:solidFill>
                  <a:srgbClr val="E7FE4F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Skills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963972" y="9061848"/>
            <a:ext cx="2313987" cy="731799"/>
          </a:xfrm>
          <a:custGeom>
            <a:avLst/>
            <a:gdLst/>
            <a:ahLst/>
            <a:cxnLst/>
            <a:rect l="l" t="t" r="r" b="b"/>
            <a:pathLst>
              <a:path w="2313987" h="731799">
                <a:moveTo>
                  <a:pt x="0" y="0"/>
                </a:moveTo>
                <a:lnTo>
                  <a:pt x="2313987" y="0"/>
                </a:lnTo>
                <a:lnTo>
                  <a:pt x="2313987" y="731799"/>
                </a:lnTo>
                <a:lnTo>
                  <a:pt x="0" y="7317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378774" y="4960777"/>
            <a:ext cx="7328964" cy="827998"/>
            <a:chOff x="0" y="0"/>
            <a:chExt cx="2438541" cy="2754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541" cy="275497"/>
            </a:xfrm>
            <a:custGeom>
              <a:avLst/>
              <a:gdLst/>
              <a:ahLst/>
              <a:cxnLst/>
              <a:rect l="l" t="t" r="r" b="b"/>
              <a:pathLst>
                <a:path w="2438541" h="275497">
                  <a:moveTo>
                    <a:pt x="137748" y="0"/>
                  </a:moveTo>
                  <a:lnTo>
                    <a:pt x="2300792" y="0"/>
                  </a:lnTo>
                  <a:cubicBezTo>
                    <a:pt x="2376869" y="0"/>
                    <a:pt x="2438541" y="61672"/>
                    <a:pt x="2438541" y="137748"/>
                  </a:cubicBezTo>
                  <a:lnTo>
                    <a:pt x="2438541" y="137748"/>
                  </a:lnTo>
                  <a:cubicBezTo>
                    <a:pt x="2438541" y="213825"/>
                    <a:pt x="2376869" y="275497"/>
                    <a:pt x="2300792" y="275497"/>
                  </a:cubicBezTo>
                  <a:lnTo>
                    <a:pt x="137748" y="275497"/>
                  </a:lnTo>
                  <a:cubicBezTo>
                    <a:pt x="61672" y="275497"/>
                    <a:pt x="0" y="213825"/>
                    <a:pt x="0" y="137748"/>
                  </a:cubicBezTo>
                  <a:lnTo>
                    <a:pt x="0" y="137748"/>
                  </a:lnTo>
                  <a:cubicBezTo>
                    <a:pt x="0" y="61672"/>
                    <a:pt x="61672" y="0"/>
                    <a:pt x="137748" y="0"/>
                  </a:cubicBezTo>
                  <a:close/>
                </a:path>
              </a:pathLst>
            </a:custGeom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38541" cy="304072"/>
            </a:xfrm>
            <a:prstGeom prst="rect">
              <a:avLst/>
            </a:prstGeom>
          </p:spPr>
          <p:txBody>
            <a:bodyPr lIns="88525" tIns="88525" rIns="88525" bIns="88525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444455" y="5087363"/>
            <a:ext cx="7263282" cy="108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3538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Presented by Katharina Kunze</a:t>
            </a:r>
          </a:p>
          <a:p>
            <a:pPr algn="ctr">
              <a:lnSpc>
                <a:spcPts val="4387"/>
              </a:lnSpc>
            </a:pPr>
            <a:endParaRPr lang="en-US" sz="3538">
              <a:solidFill>
                <a:srgbClr val="FFFFFF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83766" y="9271564"/>
            <a:ext cx="80268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26035D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FE5104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572DF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1859576"/>
            <a:ext cx="6425564" cy="793502"/>
            <a:chOff x="0" y="0"/>
            <a:chExt cx="2252455" cy="2781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52455" cy="278159"/>
            </a:xfrm>
            <a:custGeom>
              <a:avLst/>
              <a:gdLst/>
              <a:ahLst/>
              <a:cxnLst/>
              <a:rect l="l" t="t" r="r" b="b"/>
              <a:pathLst>
                <a:path w="2252455" h="278159">
                  <a:moveTo>
                    <a:pt x="139079" y="0"/>
                  </a:moveTo>
                  <a:lnTo>
                    <a:pt x="2113376" y="0"/>
                  </a:lnTo>
                  <a:cubicBezTo>
                    <a:pt x="2150262" y="0"/>
                    <a:pt x="2185637" y="14653"/>
                    <a:pt x="2211720" y="40735"/>
                  </a:cubicBezTo>
                  <a:cubicBezTo>
                    <a:pt x="2237802" y="66818"/>
                    <a:pt x="2252455" y="102193"/>
                    <a:pt x="2252455" y="139079"/>
                  </a:cubicBezTo>
                  <a:lnTo>
                    <a:pt x="2252455" y="139079"/>
                  </a:lnTo>
                  <a:cubicBezTo>
                    <a:pt x="2252455" y="175966"/>
                    <a:pt x="2237802" y="211341"/>
                    <a:pt x="2211720" y="237423"/>
                  </a:cubicBezTo>
                  <a:cubicBezTo>
                    <a:pt x="2185637" y="263506"/>
                    <a:pt x="2150262" y="278159"/>
                    <a:pt x="2113376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2252455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443367" y="487177"/>
            <a:ext cx="2165900" cy="2165900"/>
          </a:xfrm>
          <a:custGeom>
            <a:avLst/>
            <a:gdLst/>
            <a:ahLst/>
            <a:cxnLst/>
            <a:rect l="l" t="t" r="r" b="b"/>
            <a:pathLst>
              <a:path w="2165900" h="2165900">
                <a:moveTo>
                  <a:pt x="0" y="0"/>
                </a:moveTo>
                <a:lnTo>
                  <a:pt x="2165900" y="0"/>
                </a:lnTo>
                <a:lnTo>
                  <a:pt x="2165900" y="2165901"/>
                </a:lnTo>
                <a:lnTo>
                  <a:pt x="0" y="21659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028700" y="5603186"/>
            <a:ext cx="622027" cy="509971"/>
            <a:chOff x="0" y="0"/>
            <a:chExt cx="829370" cy="6799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852544" y="3102277"/>
            <a:ext cx="4244137" cy="4169176"/>
          </a:xfrm>
          <a:custGeom>
            <a:avLst/>
            <a:gdLst/>
            <a:ahLst/>
            <a:cxnLst/>
            <a:rect l="l" t="t" r="r" b="b"/>
            <a:pathLst>
              <a:path w="4244137" h="4169176">
                <a:moveTo>
                  <a:pt x="0" y="0"/>
                </a:moveTo>
                <a:lnTo>
                  <a:pt x="4244137" y="0"/>
                </a:lnTo>
                <a:lnTo>
                  <a:pt x="4244137" y="4169176"/>
                </a:lnTo>
                <a:lnTo>
                  <a:pt x="0" y="41691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8881" b="-88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98085" y="1968441"/>
            <a:ext cx="6267825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Cybersecurity Skills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4169438"/>
            <a:ext cx="10742253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Command ALERT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71740" y="5641286"/>
            <a:ext cx="8808644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CWU Campus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Spain, Dominican Republic, Costa Rica, Honduras and Peru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3766" y="9271564"/>
            <a:ext cx="78744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5603186"/>
            <a:ext cx="622027" cy="509971"/>
            <a:chOff x="0" y="0"/>
            <a:chExt cx="829370" cy="6799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1859576"/>
            <a:ext cx="6425564" cy="793502"/>
            <a:chOff x="0" y="0"/>
            <a:chExt cx="2252455" cy="2781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52455" cy="278159"/>
            </a:xfrm>
            <a:custGeom>
              <a:avLst/>
              <a:gdLst/>
              <a:ahLst/>
              <a:cxnLst/>
              <a:rect l="l" t="t" r="r" b="b"/>
              <a:pathLst>
                <a:path w="2252455" h="278159">
                  <a:moveTo>
                    <a:pt x="139079" y="0"/>
                  </a:moveTo>
                  <a:lnTo>
                    <a:pt x="2113376" y="0"/>
                  </a:lnTo>
                  <a:cubicBezTo>
                    <a:pt x="2150262" y="0"/>
                    <a:pt x="2185637" y="14653"/>
                    <a:pt x="2211720" y="40735"/>
                  </a:cubicBezTo>
                  <a:cubicBezTo>
                    <a:pt x="2237802" y="66818"/>
                    <a:pt x="2252455" y="102193"/>
                    <a:pt x="2252455" y="139079"/>
                  </a:cubicBezTo>
                  <a:lnTo>
                    <a:pt x="2252455" y="139079"/>
                  </a:lnTo>
                  <a:cubicBezTo>
                    <a:pt x="2252455" y="175966"/>
                    <a:pt x="2237802" y="211341"/>
                    <a:pt x="2211720" y="237423"/>
                  </a:cubicBezTo>
                  <a:cubicBezTo>
                    <a:pt x="2185637" y="263506"/>
                    <a:pt x="2150262" y="278159"/>
                    <a:pt x="2113376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252455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43367" y="487177"/>
            <a:ext cx="2165900" cy="2165900"/>
          </a:xfrm>
          <a:custGeom>
            <a:avLst/>
            <a:gdLst/>
            <a:ahLst/>
            <a:cxnLst/>
            <a:rect l="l" t="t" r="r" b="b"/>
            <a:pathLst>
              <a:path w="2165900" h="2165900">
                <a:moveTo>
                  <a:pt x="0" y="0"/>
                </a:moveTo>
                <a:lnTo>
                  <a:pt x="2165900" y="0"/>
                </a:lnTo>
                <a:lnTo>
                  <a:pt x="2165900" y="2165901"/>
                </a:lnTo>
                <a:lnTo>
                  <a:pt x="0" y="2165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536124" y="4023290"/>
            <a:ext cx="6723176" cy="2025357"/>
          </a:xfrm>
          <a:custGeom>
            <a:avLst/>
            <a:gdLst/>
            <a:ahLst/>
            <a:cxnLst/>
            <a:rect l="l" t="t" r="r" b="b"/>
            <a:pathLst>
              <a:path w="6723176" h="2025357">
                <a:moveTo>
                  <a:pt x="0" y="0"/>
                </a:moveTo>
                <a:lnTo>
                  <a:pt x="6723176" y="0"/>
                </a:lnTo>
                <a:lnTo>
                  <a:pt x="6723176" y="2025357"/>
                </a:lnTo>
                <a:lnTo>
                  <a:pt x="0" y="20253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28700" y="4169438"/>
            <a:ext cx="10742253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Cyber Citizen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71740" y="5641286"/>
            <a:ext cx="8808644" cy="99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Aalto-yliopisto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Europe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3766" y="9271564"/>
            <a:ext cx="74172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8085" y="1968441"/>
            <a:ext cx="6267825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Cybersecurity Skills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52071" y="5899992"/>
            <a:ext cx="622027" cy="509971"/>
            <a:chOff x="0" y="0"/>
            <a:chExt cx="829370" cy="6799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1859576"/>
            <a:ext cx="6425564" cy="793502"/>
            <a:chOff x="0" y="0"/>
            <a:chExt cx="2252455" cy="2781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52455" cy="278159"/>
            </a:xfrm>
            <a:custGeom>
              <a:avLst/>
              <a:gdLst/>
              <a:ahLst/>
              <a:cxnLst/>
              <a:rect l="l" t="t" r="r" b="b"/>
              <a:pathLst>
                <a:path w="2252455" h="278159">
                  <a:moveTo>
                    <a:pt x="139079" y="0"/>
                  </a:moveTo>
                  <a:lnTo>
                    <a:pt x="2113376" y="0"/>
                  </a:lnTo>
                  <a:cubicBezTo>
                    <a:pt x="2150262" y="0"/>
                    <a:pt x="2185637" y="14653"/>
                    <a:pt x="2211720" y="40735"/>
                  </a:cubicBezTo>
                  <a:cubicBezTo>
                    <a:pt x="2237802" y="66818"/>
                    <a:pt x="2252455" y="102193"/>
                    <a:pt x="2252455" y="139079"/>
                  </a:cubicBezTo>
                  <a:lnTo>
                    <a:pt x="2252455" y="139079"/>
                  </a:lnTo>
                  <a:cubicBezTo>
                    <a:pt x="2252455" y="175966"/>
                    <a:pt x="2237802" y="211341"/>
                    <a:pt x="2211720" y="237423"/>
                  </a:cubicBezTo>
                  <a:cubicBezTo>
                    <a:pt x="2185637" y="263506"/>
                    <a:pt x="2150262" y="278159"/>
                    <a:pt x="2113376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252455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43367" y="487177"/>
            <a:ext cx="2165900" cy="2165900"/>
          </a:xfrm>
          <a:custGeom>
            <a:avLst/>
            <a:gdLst/>
            <a:ahLst/>
            <a:cxnLst/>
            <a:rect l="l" t="t" r="r" b="b"/>
            <a:pathLst>
              <a:path w="2165900" h="2165900">
                <a:moveTo>
                  <a:pt x="0" y="0"/>
                </a:moveTo>
                <a:lnTo>
                  <a:pt x="2165900" y="0"/>
                </a:lnTo>
                <a:lnTo>
                  <a:pt x="2165900" y="2165901"/>
                </a:lnTo>
                <a:lnTo>
                  <a:pt x="0" y="2165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700048" y="3224406"/>
            <a:ext cx="8347902" cy="3130463"/>
          </a:xfrm>
          <a:custGeom>
            <a:avLst/>
            <a:gdLst/>
            <a:ahLst/>
            <a:cxnLst/>
            <a:rect l="l" t="t" r="r" b="b"/>
            <a:pathLst>
              <a:path w="8347902" h="3130463">
                <a:moveTo>
                  <a:pt x="0" y="0"/>
                </a:moveTo>
                <a:lnTo>
                  <a:pt x="8347902" y="0"/>
                </a:lnTo>
                <a:lnTo>
                  <a:pt x="8347902" y="3130463"/>
                </a:lnTo>
                <a:lnTo>
                  <a:pt x="0" y="31304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28700" y="3291081"/>
            <a:ext cx="10742253" cy="190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HackShield Future </a:t>
            </a:r>
          </a:p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Cyber Heroes 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95111" y="5938092"/>
            <a:ext cx="8808644" cy="1493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HackShield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Netherlands, Sweden, Brazil, Curacao, Belgium, Cyprus, Germany, France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3766" y="9271564"/>
            <a:ext cx="77220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8085" y="1968441"/>
            <a:ext cx="6267825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Cybersecurity Skills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52071" y="5963196"/>
            <a:ext cx="622027" cy="509971"/>
            <a:chOff x="0" y="0"/>
            <a:chExt cx="829370" cy="6799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1859576"/>
            <a:ext cx="6425564" cy="793502"/>
            <a:chOff x="0" y="0"/>
            <a:chExt cx="2252455" cy="2781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52455" cy="278159"/>
            </a:xfrm>
            <a:custGeom>
              <a:avLst/>
              <a:gdLst/>
              <a:ahLst/>
              <a:cxnLst/>
              <a:rect l="l" t="t" r="r" b="b"/>
              <a:pathLst>
                <a:path w="2252455" h="278159">
                  <a:moveTo>
                    <a:pt x="139079" y="0"/>
                  </a:moveTo>
                  <a:lnTo>
                    <a:pt x="2113376" y="0"/>
                  </a:lnTo>
                  <a:cubicBezTo>
                    <a:pt x="2150262" y="0"/>
                    <a:pt x="2185637" y="14653"/>
                    <a:pt x="2211720" y="40735"/>
                  </a:cubicBezTo>
                  <a:cubicBezTo>
                    <a:pt x="2237802" y="66818"/>
                    <a:pt x="2252455" y="102193"/>
                    <a:pt x="2252455" y="139079"/>
                  </a:cubicBezTo>
                  <a:lnTo>
                    <a:pt x="2252455" y="139079"/>
                  </a:lnTo>
                  <a:cubicBezTo>
                    <a:pt x="2252455" y="175966"/>
                    <a:pt x="2237802" y="211341"/>
                    <a:pt x="2211720" y="237423"/>
                  </a:cubicBezTo>
                  <a:cubicBezTo>
                    <a:pt x="2185637" y="263506"/>
                    <a:pt x="2150262" y="278159"/>
                    <a:pt x="2113376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252455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43367" y="487177"/>
            <a:ext cx="2165900" cy="2165900"/>
          </a:xfrm>
          <a:custGeom>
            <a:avLst/>
            <a:gdLst/>
            <a:ahLst/>
            <a:cxnLst/>
            <a:rect l="l" t="t" r="r" b="b"/>
            <a:pathLst>
              <a:path w="2165900" h="2165900">
                <a:moveTo>
                  <a:pt x="0" y="0"/>
                </a:moveTo>
                <a:lnTo>
                  <a:pt x="2165900" y="0"/>
                </a:lnTo>
                <a:lnTo>
                  <a:pt x="2165900" y="2165901"/>
                </a:lnTo>
                <a:lnTo>
                  <a:pt x="0" y="2165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703755" y="2654413"/>
            <a:ext cx="8377836" cy="3984967"/>
          </a:xfrm>
          <a:custGeom>
            <a:avLst/>
            <a:gdLst/>
            <a:ahLst/>
            <a:cxnLst/>
            <a:rect l="l" t="t" r="r" b="b"/>
            <a:pathLst>
              <a:path w="8377836" h="3984967">
                <a:moveTo>
                  <a:pt x="0" y="0"/>
                </a:moveTo>
                <a:lnTo>
                  <a:pt x="8377837" y="0"/>
                </a:lnTo>
                <a:lnTo>
                  <a:pt x="8377837" y="3984966"/>
                </a:lnTo>
                <a:lnTo>
                  <a:pt x="0" y="39849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182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28700" y="3354286"/>
            <a:ext cx="12959600" cy="1776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KiberACS - </a:t>
            </a:r>
          </a:p>
          <a:p>
            <a:pPr algn="l">
              <a:lnSpc>
                <a:spcPts val="6490"/>
              </a:lnSpc>
            </a:pPr>
            <a:r>
              <a:rPr lang="en-US" sz="59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Academy of Cybersecurity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95111" y="6001296"/>
            <a:ext cx="8808644" cy="99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Rīgas Tehniskā universitāte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Latvia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3766" y="9271564"/>
            <a:ext cx="74934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8085" y="1968441"/>
            <a:ext cx="6267825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Cybersecurity Skills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77280" y="1095375"/>
            <a:ext cx="9263406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b="1">
                <a:solidFill>
                  <a:srgbClr val="170072"/>
                </a:solidFill>
                <a:latin typeface="Hauora Bold"/>
                <a:ea typeface="Hauora Bold"/>
                <a:cs typeface="Hauora Bold"/>
                <a:sym typeface="Hauora Bold"/>
              </a:rPr>
              <a:t>Objectives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93506" y="2994268"/>
            <a:ext cx="9222966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1">
                <a:solidFill>
                  <a:srgbClr val="170072"/>
                </a:solidFill>
                <a:latin typeface="Hauora Bold"/>
                <a:ea typeface="Hauora Bold"/>
                <a:cs typeface="Hauora Bold"/>
                <a:sym typeface="Hauora Bold"/>
              </a:rPr>
              <a:t>Showcase the best projects, stories, </a:t>
            </a:r>
          </a:p>
          <a:p>
            <a:pPr algn="l">
              <a:lnSpc>
                <a:spcPts val="3300"/>
              </a:lnSpc>
            </a:pPr>
            <a:r>
              <a:rPr lang="en-US" sz="3000" b="1">
                <a:solidFill>
                  <a:srgbClr val="170072"/>
                </a:solidFill>
                <a:latin typeface="Hauora Bold"/>
                <a:ea typeface="Hauora Bold"/>
                <a:cs typeface="Hauora Bold"/>
                <a:sym typeface="Hauora Bold"/>
              </a:rPr>
              <a:t>and initiatives</a:t>
            </a:r>
            <a:r>
              <a:rPr lang="en-US" sz="3000">
                <a:solidFill>
                  <a:srgbClr val="170072"/>
                </a:solidFill>
                <a:latin typeface="Hauora"/>
                <a:ea typeface="Hauora"/>
                <a:cs typeface="Hauora"/>
                <a:sym typeface="Hauora"/>
              </a:rPr>
              <a:t> from across Europe</a:t>
            </a:r>
          </a:p>
          <a:p>
            <a:pPr algn="l">
              <a:lnSpc>
                <a:spcPts val="3300"/>
              </a:lnSpc>
            </a:pPr>
            <a:endParaRPr lang="en-US" sz="3000">
              <a:solidFill>
                <a:srgbClr val="170072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93506" y="4619868"/>
            <a:ext cx="7500879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1">
                <a:solidFill>
                  <a:srgbClr val="170072"/>
                </a:solidFill>
                <a:latin typeface="Hauora Bold"/>
                <a:ea typeface="Hauora Bold"/>
                <a:cs typeface="Hauora Bold"/>
                <a:sym typeface="Hauora Bold"/>
              </a:rPr>
              <a:t>Highlight and reward achievements and </a:t>
            </a:r>
          </a:p>
          <a:p>
            <a:pPr algn="l">
              <a:lnSpc>
                <a:spcPts val="3300"/>
              </a:lnSpc>
            </a:pPr>
            <a:r>
              <a:rPr lang="en-US" sz="3000" b="1">
                <a:solidFill>
                  <a:srgbClr val="170072"/>
                </a:solidFill>
                <a:latin typeface="Hauora Bold"/>
                <a:ea typeface="Hauora Bold"/>
                <a:cs typeface="Hauora Bold"/>
                <a:sym typeface="Hauora Bold"/>
              </a:rPr>
              <a:t>innovation</a:t>
            </a:r>
            <a:r>
              <a:rPr lang="en-US" sz="3000">
                <a:solidFill>
                  <a:srgbClr val="170072"/>
                </a:solidFill>
                <a:latin typeface="Hauora"/>
                <a:ea typeface="Hauora"/>
                <a:cs typeface="Hauora"/>
                <a:sym typeface="Hauora"/>
              </a:rPr>
              <a:t> in Digital Skills​ from Europe </a:t>
            </a:r>
          </a:p>
          <a:p>
            <a:pPr algn="l">
              <a:lnSpc>
                <a:spcPts val="3300"/>
              </a:lnSpc>
            </a:pPr>
            <a:endParaRPr lang="en-US" sz="3000">
              <a:solidFill>
                <a:srgbClr val="170072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93506" y="6277374"/>
            <a:ext cx="8447180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1">
                <a:solidFill>
                  <a:srgbClr val="170072"/>
                </a:solidFill>
                <a:latin typeface="Hauora Bold"/>
                <a:ea typeface="Hauora Bold"/>
                <a:cs typeface="Hauora Bold"/>
                <a:sym typeface="Hauora Bold"/>
              </a:rPr>
              <a:t>Collect new good practices and projects</a:t>
            </a:r>
            <a:r>
              <a:rPr lang="en-US" sz="3000">
                <a:solidFill>
                  <a:srgbClr val="170072"/>
                </a:solidFill>
                <a:latin typeface="Hauora"/>
                <a:ea typeface="Hauora"/>
                <a:cs typeface="Hauora"/>
                <a:sym typeface="Hauora"/>
              </a:rPr>
              <a:t> to present in the Digital Skills and Jobs Platform </a:t>
            </a:r>
          </a:p>
          <a:p>
            <a:pPr algn="l">
              <a:lnSpc>
                <a:spcPts val="3300"/>
              </a:lnSpc>
            </a:pPr>
            <a:endParaRPr lang="en-US" sz="3000">
              <a:solidFill>
                <a:srgbClr val="170072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982522" y="2997111"/>
            <a:ext cx="523913" cy="429532"/>
            <a:chOff x="0" y="0"/>
            <a:chExt cx="698551" cy="5727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3625" cy="572709"/>
            </a:xfrm>
            <a:custGeom>
              <a:avLst/>
              <a:gdLst/>
              <a:ahLst/>
              <a:cxnLst/>
              <a:rect l="l" t="t" r="r" b="b"/>
              <a:pathLst>
                <a:path w="343625" h="572709">
                  <a:moveTo>
                    <a:pt x="0" y="0"/>
                  </a:moveTo>
                  <a:lnTo>
                    <a:pt x="343625" y="0"/>
                  </a:lnTo>
                  <a:lnTo>
                    <a:pt x="343625" y="572709"/>
                  </a:lnTo>
                  <a:lnTo>
                    <a:pt x="0" y="572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354926" y="0"/>
              <a:ext cx="343625" cy="572709"/>
            </a:xfrm>
            <a:custGeom>
              <a:avLst/>
              <a:gdLst/>
              <a:ahLst/>
              <a:cxnLst/>
              <a:rect l="l" t="t" r="r" b="b"/>
              <a:pathLst>
                <a:path w="343625" h="572709">
                  <a:moveTo>
                    <a:pt x="0" y="0"/>
                  </a:moveTo>
                  <a:lnTo>
                    <a:pt x="343625" y="0"/>
                  </a:lnTo>
                  <a:lnTo>
                    <a:pt x="343625" y="572709"/>
                  </a:lnTo>
                  <a:lnTo>
                    <a:pt x="0" y="572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2982522" y="4617025"/>
            <a:ext cx="257719" cy="429532"/>
          </a:xfrm>
          <a:custGeom>
            <a:avLst/>
            <a:gdLst/>
            <a:ahLst/>
            <a:cxnLst/>
            <a:rect l="l" t="t" r="r" b="b"/>
            <a:pathLst>
              <a:path w="257719" h="429532">
                <a:moveTo>
                  <a:pt x="0" y="0"/>
                </a:moveTo>
                <a:lnTo>
                  <a:pt x="257719" y="0"/>
                </a:lnTo>
                <a:lnTo>
                  <a:pt x="257719" y="429531"/>
                </a:lnTo>
                <a:lnTo>
                  <a:pt x="0" y="4295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248717" y="4617025"/>
            <a:ext cx="257719" cy="429532"/>
          </a:xfrm>
          <a:custGeom>
            <a:avLst/>
            <a:gdLst/>
            <a:ahLst/>
            <a:cxnLst/>
            <a:rect l="l" t="t" r="r" b="b"/>
            <a:pathLst>
              <a:path w="257719" h="429532">
                <a:moveTo>
                  <a:pt x="0" y="0"/>
                </a:moveTo>
                <a:lnTo>
                  <a:pt x="257719" y="0"/>
                </a:lnTo>
                <a:lnTo>
                  <a:pt x="257719" y="429531"/>
                </a:lnTo>
                <a:lnTo>
                  <a:pt x="0" y="4295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982522" y="6248799"/>
            <a:ext cx="257719" cy="429532"/>
          </a:xfrm>
          <a:custGeom>
            <a:avLst/>
            <a:gdLst/>
            <a:ahLst/>
            <a:cxnLst/>
            <a:rect l="l" t="t" r="r" b="b"/>
            <a:pathLst>
              <a:path w="257719" h="429532">
                <a:moveTo>
                  <a:pt x="0" y="0"/>
                </a:moveTo>
                <a:lnTo>
                  <a:pt x="257719" y="0"/>
                </a:lnTo>
                <a:lnTo>
                  <a:pt x="257719" y="429532"/>
                </a:lnTo>
                <a:lnTo>
                  <a:pt x="0" y="4295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248717" y="6248799"/>
            <a:ext cx="257719" cy="429532"/>
          </a:xfrm>
          <a:custGeom>
            <a:avLst/>
            <a:gdLst/>
            <a:ahLst/>
            <a:cxnLst/>
            <a:rect l="l" t="t" r="r" b="b"/>
            <a:pathLst>
              <a:path w="257719" h="429532">
                <a:moveTo>
                  <a:pt x="0" y="0"/>
                </a:moveTo>
                <a:lnTo>
                  <a:pt x="257719" y="0"/>
                </a:lnTo>
                <a:lnTo>
                  <a:pt x="257719" y="429532"/>
                </a:lnTo>
                <a:lnTo>
                  <a:pt x="0" y="4295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470212" y="-7865530"/>
            <a:ext cx="24443747" cy="24443747"/>
            <a:chOff x="0" y="0"/>
            <a:chExt cx="32591662" cy="32591662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2591662" cy="32591662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E510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642410" y="1642410"/>
              <a:ext cx="29306842" cy="29306842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A07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3297453" y="3297453"/>
              <a:ext cx="25996755" cy="25996755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FD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5125122" y="5125122"/>
              <a:ext cx="22341418" cy="22341418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6035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4"/>
                  </a:lnSpc>
                </a:pPr>
                <a:endParaRPr/>
              </a:p>
            </p:txBody>
          </p:sp>
        </p:grpSp>
      </p:grpSp>
      <p:sp>
        <p:nvSpPr>
          <p:cNvPr id="29" name="Freeform 29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583766" y="9271564"/>
            <a:ext cx="75696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1F0D6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63972" y="9061848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5856157"/>
            <a:ext cx="622027" cy="509971"/>
            <a:chOff x="0" y="0"/>
            <a:chExt cx="829370" cy="6799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21393" y="0"/>
              <a:ext cx="407977" cy="679961"/>
            </a:xfrm>
            <a:custGeom>
              <a:avLst/>
              <a:gdLst/>
              <a:ahLst/>
              <a:cxnLst/>
              <a:rect l="l" t="t" r="r" b="b"/>
              <a:pathLst>
                <a:path w="407977" h="679961">
                  <a:moveTo>
                    <a:pt x="0" y="0"/>
                  </a:moveTo>
                  <a:lnTo>
                    <a:pt x="407977" y="0"/>
                  </a:lnTo>
                  <a:lnTo>
                    <a:pt x="407977" y="679961"/>
                  </a:lnTo>
                  <a:lnTo>
                    <a:pt x="0" y="679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1859576"/>
            <a:ext cx="6425564" cy="793502"/>
            <a:chOff x="0" y="0"/>
            <a:chExt cx="2252455" cy="2781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52455" cy="278159"/>
            </a:xfrm>
            <a:custGeom>
              <a:avLst/>
              <a:gdLst/>
              <a:ahLst/>
              <a:cxnLst/>
              <a:rect l="l" t="t" r="r" b="b"/>
              <a:pathLst>
                <a:path w="2252455" h="278159">
                  <a:moveTo>
                    <a:pt x="139079" y="0"/>
                  </a:moveTo>
                  <a:lnTo>
                    <a:pt x="2113376" y="0"/>
                  </a:lnTo>
                  <a:cubicBezTo>
                    <a:pt x="2150262" y="0"/>
                    <a:pt x="2185637" y="14653"/>
                    <a:pt x="2211720" y="40735"/>
                  </a:cubicBezTo>
                  <a:cubicBezTo>
                    <a:pt x="2237802" y="66818"/>
                    <a:pt x="2252455" y="102193"/>
                    <a:pt x="2252455" y="139079"/>
                  </a:cubicBezTo>
                  <a:lnTo>
                    <a:pt x="2252455" y="139079"/>
                  </a:lnTo>
                  <a:cubicBezTo>
                    <a:pt x="2252455" y="175966"/>
                    <a:pt x="2237802" y="211341"/>
                    <a:pt x="2211720" y="237423"/>
                  </a:cubicBezTo>
                  <a:cubicBezTo>
                    <a:pt x="2185637" y="263506"/>
                    <a:pt x="2150262" y="278159"/>
                    <a:pt x="2113376" y="278159"/>
                  </a:cubicBezTo>
                  <a:lnTo>
                    <a:pt x="139079" y="278159"/>
                  </a:lnTo>
                  <a:cubicBezTo>
                    <a:pt x="102193" y="278159"/>
                    <a:pt x="66818" y="263506"/>
                    <a:pt x="40735" y="237423"/>
                  </a:cubicBezTo>
                  <a:cubicBezTo>
                    <a:pt x="14653" y="211341"/>
                    <a:pt x="0" y="175966"/>
                    <a:pt x="0" y="139079"/>
                  </a:cubicBezTo>
                  <a:lnTo>
                    <a:pt x="0" y="139079"/>
                  </a:lnTo>
                  <a:cubicBezTo>
                    <a:pt x="0" y="102193"/>
                    <a:pt x="14653" y="66818"/>
                    <a:pt x="40735" y="40735"/>
                  </a:cubicBezTo>
                  <a:cubicBezTo>
                    <a:pt x="66818" y="14653"/>
                    <a:pt x="102193" y="0"/>
                    <a:pt x="139079" y="0"/>
                  </a:cubicBezTo>
                  <a:close/>
                </a:path>
              </a:pathLst>
            </a:custGeom>
            <a:ln w="28575" cap="rnd">
              <a:solidFill>
                <a:srgbClr val="26035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2252455" cy="354359"/>
            </a:xfrm>
            <a:prstGeom prst="rect">
              <a:avLst/>
            </a:prstGeom>
          </p:spPr>
          <p:txBody>
            <a:bodyPr lIns="243910" tIns="243910" rIns="243910" bIns="243910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43367" y="487177"/>
            <a:ext cx="2165900" cy="2165900"/>
          </a:xfrm>
          <a:custGeom>
            <a:avLst/>
            <a:gdLst/>
            <a:ahLst/>
            <a:cxnLst/>
            <a:rect l="l" t="t" r="r" b="b"/>
            <a:pathLst>
              <a:path w="2165900" h="2165900">
                <a:moveTo>
                  <a:pt x="0" y="0"/>
                </a:moveTo>
                <a:lnTo>
                  <a:pt x="2165900" y="0"/>
                </a:lnTo>
                <a:lnTo>
                  <a:pt x="2165900" y="2165901"/>
                </a:lnTo>
                <a:lnTo>
                  <a:pt x="0" y="2165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436296" y="3804798"/>
            <a:ext cx="4799792" cy="1931916"/>
          </a:xfrm>
          <a:custGeom>
            <a:avLst/>
            <a:gdLst/>
            <a:ahLst/>
            <a:cxnLst/>
            <a:rect l="l" t="t" r="r" b="b"/>
            <a:pathLst>
              <a:path w="4799792" h="1931916">
                <a:moveTo>
                  <a:pt x="0" y="0"/>
                </a:moveTo>
                <a:lnTo>
                  <a:pt x="4799791" y="0"/>
                </a:lnTo>
                <a:lnTo>
                  <a:pt x="4799791" y="1931916"/>
                </a:lnTo>
                <a:lnTo>
                  <a:pt x="0" y="19319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28700" y="3235741"/>
            <a:ext cx="9651684" cy="222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0"/>
              </a:lnSpc>
            </a:pPr>
            <a:r>
              <a:rPr lang="en-US" sz="68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NERO</a:t>
            </a:r>
          </a:p>
          <a:p>
            <a:pPr algn="l">
              <a:lnSpc>
                <a:spcPts val="5060"/>
              </a:lnSpc>
            </a:pPr>
            <a:r>
              <a:rPr lang="en-US" sz="4600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AdvaNced cybErsecurity awaReness ecOsystem for SMEs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71740" y="5894257"/>
            <a:ext cx="8808644" cy="1493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1F0D65"/>
                </a:solidFill>
                <a:latin typeface="Hauora"/>
                <a:ea typeface="Hauora"/>
                <a:cs typeface="Hauora"/>
                <a:sym typeface="Hauora"/>
              </a:rPr>
              <a:t>TRUSTILIO BV </a:t>
            </a:r>
          </a:p>
          <a:p>
            <a:pPr algn="l">
              <a:lnSpc>
                <a:spcPts val="3949"/>
              </a:lnSpc>
            </a:pPr>
            <a:r>
              <a:rPr lang="en-US" sz="3590">
                <a:solidFill>
                  <a:srgbClr val="FE5104"/>
                </a:solidFill>
                <a:latin typeface="Hauora"/>
                <a:ea typeface="Hauora"/>
                <a:cs typeface="Hauora"/>
                <a:sym typeface="Hauora"/>
              </a:rPr>
              <a:t>Netherlands, Cyprus, Sweden, Greece, France, Italy, Portugal, Belgium, Germany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3766" y="9271564"/>
            <a:ext cx="74934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FFFFFF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C7DCF1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E7FE4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8085" y="1968441"/>
            <a:ext cx="6267825" cy="51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</a:pPr>
            <a:r>
              <a:rPr lang="en-US" sz="3358">
                <a:solidFill>
                  <a:srgbClr val="26035D"/>
                </a:solidFill>
                <a:latin typeface="Hauora"/>
                <a:ea typeface="Hauora"/>
                <a:cs typeface="Hauora"/>
                <a:sym typeface="Hauora"/>
              </a:rPr>
              <a:t>Cybersecurity Skills </a:t>
            </a:r>
            <a:r>
              <a:rPr lang="en-US" sz="3358" b="1">
                <a:solidFill>
                  <a:srgbClr val="FE5104"/>
                </a:solidFill>
                <a:latin typeface="Hauora Bold"/>
                <a:ea typeface="Hauora Bold"/>
                <a:cs typeface="Hauora Bold"/>
                <a:sym typeface="Hauora Bold"/>
              </a:rPr>
              <a:t>FINALIST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963972" y="9061848"/>
            <a:ext cx="2313987" cy="731799"/>
          </a:xfrm>
          <a:custGeom>
            <a:avLst/>
            <a:gdLst/>
            <a:ahLst/>
            <a:cxnLst/>
            <a:rect l="l" t="t" r="r" b="b"/>
            <a:pathLst>
              <a:path w="2313987" h="731799">
                <a:moveTo>
                  <a:pt x="0" y="0"/>
                </a:moveTo>
                <a:lnTo>
                  <a:pt x="2313987" y="0"/>
                </a:lnTo>
                <a:lnTo>
                  <a:pt x="2313987" y="731799"/>
                </a:lnTo>
                <a:lnTo>
                  <a:pt x="0" y="731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470672" y="913836"/>
            <a:ext cx="14658155" cy="87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36"/>
              </a:lnSpc>
            </a:pPr>
            <a:r>
              <a:rPr lang="en-US" sz="6669" b="1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Cybersecurity Skills</a:t>
            </a:r>
            <a:r>
              <a:rPr lang="en-US" sz="6669" b="1">
                <a:solidFill>
                  <a:srgbClr val="E7FE4F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 Finalists</a:t>
            </a:r>
          </a:p>
        </p:txBody>
      </p:sp>
      <p:sp>
        <p:nvSpPr>
          <p:cNvPr id="8" name="Freeform 8"/>
          <p:cNvSpPr/>
          <p:nvPr/>
        </p:nvSpPr>
        <p:spPr>
          <a:xfrm>
            <a:off x="15587487" y="680965"/>
            <a:ext cx="2015678" cy="1972113"/>
          </a:xfrm>
          <a:custGeom>
            <a:avLst/>
            <a:gdLst/>
            <a:ahLst/>
            <a:cxnLst/>
            <a:rect l="l" t="t" r="r" b="b"/>
            <a:pathLst>
              <a:path w="2015678" h="1972113">
                <a:moveTo>
                  <a:pt x="0" y="0"/>
                </a:moveTo>
                <a:lnTo>
                  <a:pt x="2015679" y="0"/>
                </a:lnTo>
                <a:lnTo>
                  <a:pt x="2015679" y="1972113"/>
                </a:lnTo>
                <a:lnTo>
                  <a:pt x="0" y="1972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20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187689" y="3453352"/>
            <a:ext cx="4239764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Cyber Citizen  </a:t>
            </a:r>
          </a:p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Aalto-yliopisto</a:t>
            </a:r>
          </a:p>
          <a:p>
            <a:pPr algn="l">
              <a:lnSpc>
                <a:spcPts val="3300"/>
              </a:lnSpc>
            </a:pPr>
            <a:endParaRPr lang="en-US" sz="2999" spc="-2">
              <a:solidFill>
                <a:srgbClr val="C7DCF1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944794" y="3454111"/>
            <a:ext cx="4273557" cy="1821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9"/>
              </a:lnSpc>
            </a:pPr>
            <a:r>
              <a:rPr lang="en-US" sz="2999" spc="-77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HackShield Future </a:t>
            </a:r>
          </a:p>
          <a:p>
            <a:pPr algn="l">
              <a:lnSpc>
                <a:spcPts val="3659"/>
              </a:lnSpc>
            </a:pPr>
            <a:r>
              <a:rPr lang="en-US" sz="2999" spc="-77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Cyber Heroes  </a:t>
            </a:r>
          </a:p>
          <a:p>
            <a:pPr algn="l">
              <a:lnSpc>
                <a:spcPts val="3659"/>
              </a:lnSpc>
            </a:pPr>
            <a:r>
              <a:rPr lang="en-US" sz="2999" spc="-77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HackShield</a:t>
            </a:r>
          </a:p>
          <a:p>
            <a:pPr algn="l">
              <a:lnSpc>
                <a:spcPts val="3659"/>
              </a:lnSpc>
            </a:pPr>
            <a:endParaRPr lang="en-US" sz="2999" spc="-77">
              <a:solidFill>
                <a:srgbClr val="C7DCF1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70672" y="34532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786717" y="345329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6482530" y="342477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798575" y="342477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178437" y="3454111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2494482" y="3454111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259610" y="3491397"/>
            <a:ext cx="3155891" cy="1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Command ALERT</a:t>
            </a:r>
          </a:p>
          <a:p>
            <a:pPr algn="l">
              <a:lnSpc>
                <a:spcPts val="3299"/>
              </a:lnSpc>
            </a:pPr>
            <a:r>
              <a:rPr lang="en-US" sz="2999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CWU Campus</a:t>
            </a:r>
          </a:p>
          <a:p>
            <a:pPr algn="l">
              <a:lnSpc>
                <a:spcPts val="3299"/>
              </a:lnSpc>
            </a:pPr>
            <a:endParaRPr lang="en-US" sz="2999">
              <a:solidFill>
                <a:srgbClr val="C7DCF1"/>
              </a:solidFill>
              <a:latin typeface="Hauora"/>
              <a:ea typeface="Hauora"/>
              <a:cs typeface="Hauora"/>
              <a:sym typeface="Hauora"/>
            </a:endParaRPr>
          </a:p>
          <a:p>
            <a:pPr algn="l">
              <a:lnSpc>
                <a:spcPts val="3299"/>
              </a:lnSpc>
            </a:pPr>
            <a:endParaRPr lang="en-US" sz="2999">
              <a:solidFill>
                <a:srgbClr val="C7DCF1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277682" y="5638982"/>
            <a:ext cx="4155800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KiberACS - Academy of Cybersecurity </a:t>
            </a:r>
          </a:p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Rīgas Tehniskā universitāte</a:t>
            </a:r>
          </a:p>
          <a:p>
            <a:pPr algn="l">
              <a:lnSpc>
                <a:spcPts val="3300"/>
              </a:lnSpc>
            </a:pPr>
            <a:endParaRPr lang="en-US" sz="2999" spc="-2">
              <a:solidFill>
                <a:srgbClr val="C7DCF1"/>
              </a:solidFill>
              <a:latin typeface="Hauora"/>
              <a:ea typeface="Hauora"/>
              <a:cs typeface="Hauora"/>
              <a:sym typeface="Hauora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3466278" y="561040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782323" y="5610407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9762606" y="5538586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0078651" y="5538586"/>
            <a:ext cx="305982" cy="509971"/>
          </a:xfrm>
          <a:custGeom>
            <a:avLst/>
            <a:gdLst/>
            <a:ahLst/>
            <a:cxnLst/>
            <a:rect l="l" t="t" r="r" b="b"/>
            <a:pathLst>
              <a:path w="305982" h="509971">
                <a:moveTo>
                  <a:pt x="0" y="0"/>
                </a:moveTo>
                <a:lnTo>
                  <a:pt x="305982" y="0"/>
                </a:lnTo>
                <a:lnTo>
                  <a:pt x="305982" y="509971"/>
                </a:lnTo>
                <a:lnTo>
                  <a:pt x="0" y="509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0575133" y="5638982"/>
            <a:ext cx="415580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E7FE4F"/>
                </a:solidFill>
                <a:latin typeface="Hauora"/>
                <a:ea typeface="Hauora"/>
                <a:cs typeface="Hauora"/>
                <a:sym typeface="Hauora"/>
              </a:rPr>
              <a:t>NERO </a:t>
            </a:r>
          </a:p>
          <a:p>
            <a:pPr algn="l">
              <a:lnSpc>
                <a:spcPts val="3300"/>
              </a:lnSpc>
            </a:pPr>
            <a:r>
              <a:rPr lang="en-US" sz="2999" spc="-2">
                <a:solidFill>
                  <a:srgbClr val="C7DCF1"/>
                </a:solidFill>
                <a:latin typeface="Hauora"/>
                <a:ea typeface="Hauora"/>
                <a:cs typeface="Hauora"/>
                <a:sym typeface="Hauora"/>
              </a:rPr>
              <a:t>TRUSTILIO BV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83766" y="9271564"/>
            <a:ext cx="74172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26035D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FE5104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572DF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72130" y="-5572630"/>
            <a:ext cx="21432259" cy="21432259"/>
            <a:chOff x="0" y="0"/>
            <a:chExt cx="28576346" cy="2857634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8576346" cy="28576346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1BE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40064" y="1440064"/>
              <a:ext cx="25696218" cy="25696218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C0FA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891205" y="2891205"/>
              <a:ext cx="22793936" cy="22793936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6068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4493703" y="4493703"/>
              <a:ext cx="19588939" cy="1958893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6035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4005218" y="2036501"/>
            <a:ext cx="10277564" cy="5126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93"/>
              </a:lnSpc>
            </a:pPr>
            <a:r>
              <a:rPr lang="en-US" sz="12176" b="1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Want </a:t>
            </a:r>
          </a:p>
          <a:p>
            <a:pPr algn="ctr">
              <a:lnSpc>
                <a:spcPts val="13393"/>
              </a:lnSpc>
            </a:pPr>
            <a:r>
              <a:rPr lang="en-US" sz="12176" b="1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to discover </a:t>
            </a:r>
          </a:p>
          <a:p>
            <a:pPr algn="ctr">
              <a:lnSpc>
                <a:spcPts val="13393"/>
              </a:lnSpc>
            </a:pPr>
            <a:r>
              <a:rPr lang="en-US" sz="12176" b="1">
                <a:solidFill>
                  <a:srgbClr val="E7FE4F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the winners?</a:t>
            </a:r>
          </a:p>
        </p:txBody>
      </p:sp>
      <p:sp>
        <p:nvSpPr>
          <p:cNvPr id="16" name="Freeform 16"/>
          <p:cNvSpPr/>
          <p:nvPr/>
        </p:nvSpPr>
        <p:spPr>
          <a:xfrm>
            <a:off x="6469707" y="523875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1"/>
                </a:lnTo>
                <a:lnTo>
                  <a:pt x="0" y="7558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9423694" y="573205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5" y="0"/>
                </a:lnTo>
                <a:lnTo>
                  <a:pt x="2953445" y="657141"/>
                </a:lnTo>
                <a:lnTo>
                  <a:pt x="0" y="6571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4272620" y="7763262"/>
            <a:ext cx="5280271" cy="827998"/>
            <a:chOff x="0" y="0"/>
            <a:chExt cx="1756886" cy="27549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56886" cy="275497"/>
            </a:xfrm>
            <a:custGeom>
              <a:avLst/>
              <a:gdLst/>
              <a:ahLst/>
              <a:cxnLst/>
              <a:rect l="l" t="t" r="r" b="b"/>
              <a:pathLst>
                <a:path w="1756886" h="275497">
                  <a:moveTo>
                    <a:pt x="137748" y="0"/>
                  </a:moveTo>
                  <a:lnTo>
                    <a:pt x="1619138" y="0"/>
                  </a:lnTo>
                  <a:cubicBezTo>
                    <a:pt x="1695214" y="0"/>
                    <a:pt x="1756886" y="61672"/>
                    <a:pt x="1756886" y="137748"/>
                  </a:cubicBezTo>
                  <a:lnTo>
                    <a:pt x="1756886" y="137748"/>
                  </a:lnTo>
                  <a:cubicBezTo>
                    <a:pt x="1756886" y="213825"/>
                    <a:pt x="1695214" y="275497"/>
                    <a:pt x="1619138" y="275497"/>
                  </a:cubicBezTo>
                  <a:lnTo>
                    <a:pt x="137748" y="275497"/>
                  </a:lnTo>
                  <a:cubicBezTo>
                    <a:pt x="61672" y="275497"/>
                    <a:pt x="0" y="213825"/>
                    <a:pt x="0" y="137748"/>
                  </a:cubicBezTo>
                  <a:lnTo>
                    <a:pt x="0" y="137748"/>
                  </a:lnTo>
                  <a:cubicBezTo>
                    <a:pt x="0" y="61672"/>
                    <a:pt x="61672" y="0"/>
                    <a:pt x="137748" y="0"/>
                  </a:cubicBezTo>
                  <a:close/>
                </a:path>
              </a:pathLst>
            </a:custGeom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756886" cy="304072"/>
            </a:xfrm>
            <a:prstGeom prst="rect">
              <a:avLst/>
            </a:prstGeom>
          </p:spPr>
          <p:txBody>
            <a:bodyPr lIns="88525" tIns="88525" rIns="88525" bIns="88525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743544" y="7763262"/>
            <a:ext cx="4711389" cy="827998"/>
            <a:chOff x="0" y="0"/>
            <a:chExt cx="1567604" cy="27549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67604" cy="275497"/>
            </a:xfrm>
            <a:custGeom>
              <a:avLst/>
              <a:gdLst/>
              <a:ahLst/>
              <a:cxnLst/>
              <a:rect l="l" t="t" r="r" b="b"/>
              <a:pathLst>
                <a:path w="1567604" h="275497">
                  <a:moveTo>
                    <a:pt x="137748" y="0"/>
                  </a:moveTo>
                  <a:lnTo>
                    <a:pt x="1429856" y="0"/>
                  </a:lnTo>
                  <a:cubicBezTo>
                    <a:pt x="1505932" y="0"/>
                    <a:pt x="1567604" y="61672"/>
                    <a:pt x="1567604" y="137748"/>
                  </a:cubicBezTo>
                  <a:lnTo>
                    <a:pt x="1567604" y="137748"/>
                  </a:lnTo>
                  <a:cubicBezTo>
                    <a:pt x="1567604" y="213825"/>
                    <a:pt x="1505932" y="275497"/>
                    <a:pt x="1429856" y="275497"/>
                  </a:cubicBezTo>
                  <a:lnTo>
                    <a:pt x="137748" y="275497"/>
                  </a:lnTo>
                  <a:cubicBezTo>
                    <a:pt x="61672" y="275497"/>
                    <a:pt x="0" y="213825"/>
                    <a:pt x="0" y="137748"/>
                  </a:cubicBezTo>
                  <a:lnTo>
                    <a:pt x="0" y="137748"/>
                  </a:lnTo>
                  <a:cubicBezTo>
                    <a:pt x="0" y="61672"/>
                    <a:pt x="61672" y="0"/>
                    <a:pt x="137748" y="0"/>
                  </a:cubicBezTo>
                  <a:close/>
                </a:path>
              </a:pathLst>
            </a:custGeom>
            <a:solidFill>
              <a:srgbClr val="FE510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567604" cy="304072"/>
            </a:xfrm>
            <a:prstGeom prst="rect">
              <a:avLst/>
            </a:prstGeom>
          </p:spPr>
          <p:txBody>
            <a:bodyPr lIns="88525" tIns="88525" rIns="88525" bIns="88525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272620" y="7889849"/>
            <a:ext cx="5243440" cy="53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3538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You'll have to wait until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642759" y="7889849"/>
            <a:ext cx="4932009" cy="53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3538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30 June 2026!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8221" y="-4856055"/>
            <a:ext cx="19345029" cy="19345029"/>
            <a:chOff x="0" y="0"/>
            <a:chExt cx="25793373" cy="2579337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5793373" cy="25793373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238125" cap="sq">
                <a:solidFill>
                  <a:srgbClr val="FE510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83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355400" y="2659327"/>
              <a:ext cx="21082573" cy="2108257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238125" cap="sq">
                <a:solidFill>
                  <a:srgbClr val="FE510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83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4005511" y="4005717"/>
            <a:ext cx="10277564" cy="1735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93"/>
              </a:lnSpc>
            </a:pPr>
            <a:r>
              <a:rPr lang="en-US" sz="12176" b="1">
                <a:solidFill>
                  <a:srgbClr val="C7DCF1"/>
                </a:solidFill>
                <a:latin typeface="Hauora Bold"/>
                <a:ea typeface="Hauora Bold"/>
                <a:cs typeface="Hauora Bold"/>
                <a:sym typeface="Hauora Bold"/>
              </a:rPr>
              <a:t>Thank you</a:t>
            </a:r>
            <a:r>
              <a:rPr lang="en-US" sz="12176" b="1">
                <a:solidFill>
                  <a:srgbClr val="E7FE4F"/>
                </a:solidFill>
                <a:latin typeface="Hauora Bold"/>
                <a:ea typeface="Hauora Bold"/>
                <a:cs typeface="Hauora Bold"/>
                <a:sym typeface="Hauora Bold"/>
              </a:rPr>
              <a:t>!</a:t>
            </a:r>
          </a:p>
        </p:txBody>
      </p:sp>
      <p:sp>
        <p:nvSpPr>
          <p:cNvPr id="10" name="Freeform 10"/>
          <p:cNvSpPr/>
          <p:nvPr/>
        </p:nvSpPr>
        <p:spPr>
          <a:xfrm>
            <a:off x="6190578" y="7196037"/>
            <a:ext cx="2315740" cy="755801"/>
          </a:xfrm>
          <a:custGeom>
            <a:avLst/>
            <a:gdLst/>
            <a:ahLst/>
            <a:cxnLst/>
            <a:rect l="l" t="t" r="r" b="b"/>
            <a:pathLst>
              <a:path w="2315740" h="755801">
                <a:moveTo>
                  <a:pt x="0" y="0"/>
                </a:moveTo>
                <a:lnTo>
                  <a:pt x="2315740" y="0"/>
                </a:lnTo>
                <a:lnTo>
                  <a:pt x="2315740" y="755802"/>
                </a:lnTo>
                <a:lnTo>
                  <a:pt x="0" y="75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144565" y="7245367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4524" y="3178175"/>
            <a:ext cx="3874623" cy="196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6999" b="1">
                <a:solidFill>
                  <a:srgbClr val="C7DCF1"/>
                </a:solidFill>
                <a:latin typeface="Hauora Bold"/>
                <a:ea typeface="Hauora Bold"/>
                <a:cs typeface="Hauora Bold"/>
                <a:sym typeface="Hauora Bold"/>
              </a:rPr>
              <a:t>Previous</a:t>
            </a:r>
          </a:p>
          <a:p>
            <a:pPr algn="l">
              <a:lnSpc>
                <a:spcPts val="7699"/>
              </a:lnSpc>
            </a:pPr>
            <a:r>
              <a:rPr lang="en-US" sz="6999" b="1">
                <a:solidFill>
                  <a:srgbClr val="E7FE4F"/>
                </a:solidFill>
                <a:latin typeface="Hauora Bold"/>
                <a:ea typeface="Hauora Bold"/>
                <a:cs typeface="Hauora Bold"/>
                <a:sym typeface="Hauora Bold"/>
              </a:rPr>
              <a:t>editions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29532" y="2320233"/>
            <a:ext cx="11372327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 Some of the projects are still running and continue to produce an impact, empowering Europeans of all ages and walks of life to acquire digital skills.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29532" y="5712343"/>
            <a:ext cx="11229768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The Digital Skills and Jobs Platform is running</a:t>
            </a:r>
            <a:r>
              <a:rPr lang="en-US" sz="3000" u="none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 the </a:t>
            </a:r>
            <a:r>
              <a:rPr lang="en-US" sz="3000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awa</a:t>
            </a:r>
            <a:r>
              <a:rPr lang="en-US" sz="3000" u="none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r</a:t>
            </a:r>
            <a:r>
              <a:rPr lang="en-US" sz="3000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d</a:t>
            </a:r>
            <a:r>
              <a:rPr lang="en-US" sz="3000" u="none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s</a:t>
            </a:r>
            <a:r>
              <a:rPr lang="en-US" sz="3000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, always in collaboration with the European Commission and the National Coalitions for Skills and Jobs all around Europe.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029532" y="1414679"/>
            <a:ext cx="714037" cy="585405"/>
            <a:chOff x="0" y="0"/>
            <a:chExt cx="952049" cy="7805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8324" cy="780540"/>
            </a:xfrm>
            <a:custGeom>
              <a:avLst/>
              <a:gdLst/>
              <a:ahLst/>
              <a:cxnLst/>
              <a:rect l="l" t="t" r="r" b="b"/>
              <a:pathLst>
                <a:path w="468324" h="780540">
                  <a:moveTo>
                    <a:pt x="0" y="0"/>
                  </a:moveTo>
                  <a:lnTo>
                    <a:pt x="468324" y="0"/>
                  </a:lnTo>
                  <a:lnTo>
                    <a:pt x="468324" y="780540"/>
                  </a:lnTo>
                  <a:lnTo>
                    <a:pt x="0" y="780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483725" y="0"/>
              <a:ext cx="468324" cy="780540"/>
            </a:xfrm>
            <a:custGeom>
              <a:avLst/>
              <a:gdLst/>
              <a:ahLst/>
              <a:cxnLst/>
              <a:rect l="l" t="t" r="r" b="b"/>
              <a:pathLst>
                <a:path w="468324" h="780540">
                  <a:moveTo>
                    <a:pt x="0" y="0"/>
                  </a:moveTo>
                  <a:lnTo>
                    <a:pt x="468324" y="0"/>
                  </a:lnTo>
                  <a:lnTo>
                    <a:pt x="468324" y="780540"/>
                  </a:lnTo>
                  <a:lnTo>
                    <a:pt x="0" y="780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29532" y="4756066"/>
            <a:ext cx="714037" cy="585405"/>
            <a:chOff x="0" y="0"/>
            <a:chExt cx="952049" cy="7805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8324" cy="780540"/>
            </a:xfrm>
            <a:custGeom>
              <a:avLst/>
              <a:gdLst/>
              <a:ahLst/>
              <a:cxnLst/>
              <a:rect l="l" t="t" r="r" b="b"/>
              <a:pathLst>
                <a:path w="468324" h="780540">
                  <a:moveTo>
                    <a:pt x="0" y="0"/>
                  </a:moveTo>
                  <a:lnTo>
                    <a:pt x="468324" y="0"/>
                  </a:lnTo>
                  <a:lnTo>
                    <a:pt x="468324" y="780540"/>
                  </a:lnTo>
                  <a:lnTo>
                    <a:pt x="0" y="780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83725" y="0"/>
              <a:ext cx="468324" cy="780540"/>
            </a:xfrm>
            <a:custGeom>
              <a:avLst/>
              <a:gdLst/>
              <a:ahLst/>
              <a:cxnLst/>
              <a:rect l="l" t="t" r="r" b="b"/>
              <a:pathLst>
                <a:path w="468324" h="780540">
                  <a:moveTo>
                    <a:pt x="0" y="0"/>
                  </a:moveTo>
                  <a:lnTo>
                    <a:pt x="468324" y="0"/>
                  </a:lnTo>
                  <a:lnTo>
                    <a:pt x="468324" y="780540"/>
                  </a:lnTo>
                  <a:lnTo>
                    <a:pt x="0" y="780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19075" y="8717617"/>
            <a:ext cx="18635361" cy="2997049"/>
            <a:chOff x="0" y="0"/>
            <a:chExt cx="24847148" cy="3996065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847148" cy="3996065"/>
              <a:chOff x="0" y="0"/>
              <a:chExt cx="5268473" cy="84730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268473" cy="847307"/>
              </a:xfrm>
              <a:custGeom>
                <a:avLst/>
                <a:gdLst/>
                <a:ahLst/>
                <a:cxnLst/>
                <a:rect l="l" t="t" r="r" b="b"/>
                <a:pathLst>
                  <a:path w="5268473" h="847307">
                    <a:moveTo>
                      <a:pt x="0" y="0"/>
                    </a:moveTo>
                    <a:lnTo>
                      <a:pt x="5268473" y="0"/>
                    </a:lnTo>
                    <a:lnTo>
                      <a:pt x="5268473" y="847307"/>
                    </a:lnTo>
                    <a:lnTo>
                      <a:pt x="0" y="84730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5268473" cy="8663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20182712" y="524749"/>
              <a:ext cx="3937926" cy="876189"/>
            </a:xfrm>
            <a:custGeom>
              <a:avLst/>
              <a:gdLst/>
              <a:ahLst/>
              <a:cxnLst/>
              <a:rect l="l" t="t" r="r" b="b"/>
              <a:pathLst>
                <a:path w="3937926" h="876189">
                  <a:moveTo>
                    <a:pt x="0" y="0"/>
                  </a:moveTo>
                  <a:lnTo>
                    <a:pt x="3937926" y="0"/>
                  </a:lnTo>
                  <a:lnTo>
                    <a:pt x="3937926" y="876189"/>
                  </a:lnTo>
                  <a:lnTo>
                    <a:pt x="0" y="876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53" r="-15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244063" y="458976"/>
              <a:ext cx="3085316" cy="975731"/>
            </a:xfrm>
            <a:custGeom>
              <a:avLst/>
              <a:gdLst/>
              <a:ahLst/>
              <a:cxnLst/>
              <a:rect l="l" t="t" r="r" b="b"/>
              <a:pathLst>
                <a:path w="3085316" h="975731">
                  <a:moveTo>
                    <a:pt x="0" y="0"/>
                  </a:moveTo>
                  <a:lnTo>
                    <a:pt x="3085316" y="0"/>
                  </a:lnTo>
                  <a:lnTo>
                    <a:pt x="3085316" y="975731"/>
                  </a:lnTo>
                  <a:lnTo>
                    <a:pt x="0" y="975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082183" y="4634769"/>
            <a:ext cx="4499053" cy="827998"/>
            <a:chOff x="0" y="0"/>
            <a:chExt cx="1496954" cy="27549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6954" cy="275497"/>
            </a:xfrm>
            <a:custGeom>
              <a:avLst/>
              <a:gdLst/>
              <a:ahLst/>
              <a:cxnLst/>
              <a:rect l="l" t="t" r="r" b="b"/>
              <a:pathLst>
                <a:path w="1496954" h="275497">
                  <a:moveTo>
                    <a:pt x="137748" y="0"/>
                  </a:moveTo>
                  <a:lnTo>
                    <a:pt x="1359206" y="0"/>
                  </a:lnTo>
                  <a:cubicBezTo>
                    <a:pt x="1435282" y="0"/>
                    <a:pt x="1496954" y="61672"/>
                    <a:pt x="1496954" y="137748"/>
                  </a:cubicBezTo>
                  <a:lnTo>
                    <a:pt x="1496954" y="137748"/>
                  </a:lnTo>
                  <a:cubicBezTo>
                    <a:pt x="1496954" y="213825"/>
                    <a:pt x="1435282" y="275497"/>
                    <a:pt x="1359206" y="275497"/>
                  </a:cubicBezTo>
                  <a:lnTo>
                    <a:pt x="137748" y="275497"/>
                  </a:lnTo>
                  <a:cubicBezTo>
                    <a:pt x="61672" y="275497"/>
                    <a:pt x="0" y="213825"/>
                    <a:pt x="0" y="137748"/>
                  </a:cubicBezTo>
                  <a:lnTo>
                    <a:pt x="0" y="137748"/>
                  </a:lnTo>
                  <a:cubicBezTo>
                    <a:pt x="0" y="61672"/>
                    <a:pt x="61672" y="0"/>
                    <a:pt x="137748" y="0"/>
                  </a:cubicBezTo>
                  <a:close/>
                </a:path>
              </a:pathLst>
            </a:custGeom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496954" cy="304072"/>
            </a:xfrm>
            <a:prstGeom prst="rect">
              <a:avLst/>
            </a:prstGeom>
          </p:spPr>
          <p:txBody>
            <a:bodyPr lIns="88525" tIns="88525" rIns="88525" bIns="88525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107815" y="4761356"/>
            <a:ext cx="4345133" cy="53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3538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2023 &amp; 2024 &amp; 2025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082183" y="1293382"/>
            <a:ext cx="4499053" cy="827998"/>
            <a:chOff x="0" y="0"/>
            <a:chExt cx="1496954" cy="27549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96954" cy="275497"/>
            </a:xfrm>
            <a:custGeom>
              <a:avLst/>
              <a:gdLst/>
              <a:ahLst/>
              <a:cxnLst/>
              <a:rect l="l" t="t" r="r" b="b"/>
              <a:pathLst>
                <a:path w="1496954" h="275497">
                  <a:moveTo>
                    <a:pt x="137748" y="0"/>
                  </a:moveTo>
                  <a:lnTo>
                    <a:pt x="1359206" y="0"/>
                  </a:lnTo>
                  <a:cubicBezTo>
                    <a:pt x="1435282" y="0"/>
                    <a:pt x="1496954" y="61672"/>
                    <a:pt x="1496954" y="137748"/>
                  </a:cubicBezTo>
                  <a:lnTo>
                    <a:pt x="1496954" y="137748"/>
                  </a:lnTo>
                  <a:cubicBezTo>
                    <a:pt x="1496954" y="213825"/>
                    <a:pt x="1435282" y="275497"/>
                    <a:pt x="1359206" y="275497"/>
                  </a:cubicBezTo>
                  <a:lnTo>
                    <a:pt x="137748" y="275497"/>
                  </a:lnTo>
                  <a:cubicBezTo>
                    <a:pt x="61672" y="275497"/>
                    <a:pt x="0" y="213825"/>
                    <a:pt x="0" y="137748"/>
                  </a:cubicBezTo>
                  <a:lnTo>
                    <a:pt x="0" y="137748"/>
                  </a:lnTo>
                  <a:cubicBezTo>
                    <a:pt x="0" y="61672"/>
                    <a:pt x="61672" y="0"/>
                    <a:pt x="137748" y="0"/>
                  </a:cubicBezTo>
                  <a:close/>
                </a:path>
              </a:pathLst>
            </a:custGeom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1496954" cy="304072"/>
            </a:xfrm>
            <a:prstGeom prst="rect">
              <a:avLst/>
            </a:prstGeom>
          </p:spPr>
          <p:txBody>
            <a:bodyPr lIns="88525" tIns="88525" rIns="88525" bIns="88525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7107815" y="1419969"/>
            <a:ext cx="4345133" cy="53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7"/>
              </a:lnSpc>
            </a:pPr>
            <a:r>
              <a:rPr lang="en-US" sz="3538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2016 &amp; 2017 &amp; 2018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2B0F4F-C2F2-6D36-943A-45DE4692023D}"/>
              </a:ext>
            </a:extLst>
          </p:cNvPr>
          <p:cNvSpPr txBox="1"/>
          <p:nvPr/>
        </p:nvSpPr>
        <p:spPr>
          <a:xfrm>
            <a:off x="583767" y="9271564"/>
            <a:ext cx="7637030" cy="431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26035D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FE5104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572DF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  <a:endParaRPr lang="en-US" sz="3350" b="1">
              <a:solidFill>
                <a:srgbClr val="572DFF"/>
              </a:solidFill>
              <a:latin typeface="Hauora Medium"/>
              <a:ea typeface="Hauora Medium"/>
              <a:cs typeface="Hauora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62605" y="-5572630"/>
            <a:ext cx="21432259" cy="21432259"/>
            <a:chOff x="0" y="0"/>
            <a:chExt cx="28576346" cy="2857634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8576346" cy="28576346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1BE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40064" y="1440064"/>
              <a:ext cx="25696218" cy="25696218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C0FA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891205" y="2891205"/>
              <a:ext cx="22793936" cy="22793936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6068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4493703" y="4493703"/>
              <a:ext cx="19588939" cy="1958893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6035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6469707" y="650799"/>
            <a:ext cx="5907432" cy="755801"/>
            <a:chOff x="0" y="0"/>
            <a:chExt cx="7876575" cy="100773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087654" cy="1007735"/>
            </a:xfrm>
            <a:custGeom>
              <a:avLst/>
              <a:gdLst/>
              <a:ahLst/>
              <a:cxnLst/>
              <a:rect l="l" t="t" r="r" b="b"/>
              <a:pathLst>
                <a:path w="3087654" h="1007735">
                  <a:moveTo>
                    <a:pt x="0" y="0"/>
                  </a:moveTo>
                  <a:lnTo>
                    <a:pt x="3087654" y="0"/>
                  </a:lnTo>
                  <a:lnTo>
                    <a:pt x="3087654" y="1007735"/>
                  </a:lnTo>
                  <a:lnTo>
                    <a:pt x="0" y="1007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2354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3938649" y="65773"/>
              <a:ext cx="3937926" cy="876189"/>
            </a:xfrm>
            <a:custGeom>
              <a:avLst/>
              <a:gdLst/>
              <a:ahLst/>
              <a:cxnLst/>
              <a:rect l="l" t="t" r="r" b="b"/>
              <a:pathLst>
                <a:path w="3937926" h="876189">
                  <a:moveTo>
                    <a:pt x="0" y="0"/>
                  </a:moveTo>
                  <a:lnTo>
                    <a:pt x="3937926" y="0"/>
                  </a:lnTo>
                  <a:lnTo>
                    <a:pt x="3937926" y="876189"/>
                  </a:lnTo>
                  <a:lnTo>
                    <a:pt x="0" y="876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3" r="-15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005218" y="2415282"/>
            <a:ext cx="10277564" cy="5122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93"/>
              </a:lnSpc>
            </a:pPr>
            <a:r>
              <a:rPr lang="en-US" sz="12176" b="1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European</a:t>
            </a:r>
          </a:p>
          <a:p>
            <a:pPr algn="ctr">
              <a:lnSpc>
                <a:spcPts val="13393"/>
              </a:lnSpc>
            </a:pPr>
            <a:r>
              <a:rPr lang="en-US" sz="12176" b="1">
                <a:solidFill>
                  <a:srgbClr val="C7DCF1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Digital Skills</a:t>
            </a:r>
          </a:p>
          <a:p>
            <a:pPr algn="ctr">
              <a:lnSpc>
                <a:spcPts val="13393"/>
              </a:lnSpc>
            </a:pPr>
            <a:r>
              <a:rPr lang="en-US" sz="12176" b="1">
                <a:solidFill>
                  <a:srgbClr val="E7FE4F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Awards 2026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743884" y="8432735"/>
            <a:ext cx="5217149" cy="833523"/>
            <a:chOff x="0" y="0"/>
            <a:chExt cx="1738959" cy="27782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38959" cy="277827"/>
            </a:xfrm>
            <a:custGeom>
              <a:avLst/>
              <a:gdLst/>
              <a:ahLst/>
              <a:cxnLst/>
              <a:rect l="l" t="t" r="r" b="b"/>
              <a:pathLst>
                <a:path w="1738959" h="277827">
                  <a:moveTo>
                    <a:pt x="138913" y="0"/>
                  </a:moveTo>
                  <a:lnTo>
                    <a:pt x="1600046" y="0"/>
                  </a:lnTo>
                  <a:cubicBezTo>
                    <a:pt x="1676765" y="0"/>
                    <a:pt x="1738959" y="62194"/>
                    <a:pt x="1738959" y="138913"/>
                  </a:cubicBezTo>
                  <a:lnTo>
                    <a:pt x="1738959" y="138913"/>
                  </a:lnTo>
                  <a:cubicBezTo>
                    <a:pt x="1738959" y="175755"/>
                    <a:pt x="1724323" y="211089"/>
                    <a:pt x="1698272" y="237140"/>
                  </a:cubicBezTo>
                  <a:cubicBezTo>
                    <a:pt x="1672221" y="263191"/>
                    <a:pt x="1636888" y="277827"/>
                    <a:pt x="1600046" y="277827"/>
                  </a:cubicBezTo>
                  <a:lnTo>
                    <a:pt x="138913" y="277827"/>
                  </a:lnTo>
                  <a:cubicBezTo>
                    <a:pt x="62194" y="277827"/>
                    <a:pt x="0" y="215633"/>
                    <a:pt x="0" y="138913"/>
                  </a:cubicBezTo>
                  <a:lnTo>
                    <a:pt x="0" y="138913"/>
                  </a:lnTo>
                  <a:cubicBezTo>
                    <a:pt x="0" y="62194"/>
                    <a:pt x="62194" y="0"/>
                    <a:pt x="138913" y="0"/>
                  </a:cubicBezTo>
                  <a:close/>
                </a:path>
              </a:pathLst>
            </a:custGeom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738959" cy="306402"/>
            </a:xfrm>
            <a:prstGeom prst="rect">
              <a:avLst/>
            </a:prstGeom>
          </p:spPr>
          <p:txBody>
            <a:bodyPr lIns="126737" tIns="126737" rIns="126737" bIns="126737" rtlCol="0" anchor="ctr"/>
            <a:lstStyle/>
            <a:p>
              <a:pPr algn="ctr">
                <a:lnSpc>
                  <a:spcPts val="2053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0230575" y="8701921"/>
            <a:ext cx="4293128" cy="295153"/>
          </a:xfrm>
          <a:custGeom>
            <a:avLst/>
            <a:gdLst/>
            <a:ahLst/>
            <a:cxnLst/>
            <a:rect l="l" t="t" r="r" b="b"/>
            <a:pathLst>
              <a:path w="4293128" h="295153">
                <a:moveTo>
                  <a:pt x="0" y="0"/>
                </a:moveTo>
                <a:lnTo>
                  <a:pt x="4293128" y="0"/>
                </a:lnTo>
                <a:lnTo>
                  <a:pt x="4293128" y="295152"/>
                </a:lnTo>
                <a:lnTo>
                  <a:pt x="0" y="2951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0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25894" y="705279"/>
            <a:ext cx="2189725" cy="1572621"/>
          </a:xfrm>
          <a:custGeom>
            <a:avLst/>
            <a:gdLst/>
            <a:ahLst/>
            <a:cxnLst/>
            <a:rect l="l" t="t" r="r" b="b"/>
            <a:pathLst>
              <a:path w="2189725" h="1572621">
                <a:moveTo>
                  <a:pt x="0" y="0"/>
                </a:moveTo>
                <a:lnTo>
                  <a:pt x="2189725" y="0"/>
                </a:lnTo>
                <a:lnTo>
                  <a:pt x="2189725" y="1572621"/>
                </a:lnTo>
                <a:lnTo>
                  <a:pt x="0" y="15726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830034" y="2516199"/>
            <a:ext cx="2581445" cy="79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27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Digital Skills for Education</a:t>
            </a:r>
          </a:p>
        </p:txBody>
      </p:sp>
      <p:sp>
        <p:nvSpPr>
          <p:cNvPr id="4" name="Freeform 4"/>
          <p:cNvSpPr/>
          <p:nvPr/>
        </p:nvSpPr>
        <p:spPr>
          <a:xfrm>
            <a:off x="15451476" y="910160"/>
            <a:ext cx="1852098" cy="1198812"/>
          </a:xfrm>
          <a:custGeom>
            <a:avLst/>
            <a:gdLst/>
            <a:ahLst/>
            <a:cxnLst/>
            <a:rect l="l" t="t" r="r" b="b"/>
            <a:pathLst>
              <a:path w="1852098" h="1198812">
                <a:moveTo>
                  <a:pt x="0" y="0"/>
                </a:moveTo>
                <a:lnTo>
                  <a:pt x="1852098" y="0"/>
                </a:lnTo>
                <a:lnTo>
                  <a:pt x="1852098" y="1198812"/>
                </a:lnTo>
                <a:lnTo>
                  <a:pt x="0" y="11988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5107923" y="2534176"/>
            <a:ext cx="2539204" cy="79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27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Inclusion in the Digital World</a:t>
            </a:r>
          </a:p>
        </p:txBody>
      </p:sp>
      <p:sp>
        <p:nvSpPr>
          <p:cNvPr id="6" name="Freeform 6"/>
          <p:cNvSpPr/>
          <p:nvPr/>
        </p:nvSpPr>
        <p:spPr>
          <a:xfrm>
            <a:off x="9076592" y="705279"/>
            <a:ext cx="1454800" cy="1454800"/>
          </a:xfrm>
          <a:custGeom>
            <a:avLst/>
            <a:gdLst/>
            <a:ahLst/>
            <a:cxnLst/>
            <a:rect l="l" t="t" r="r" b="b"/>
            <a:pathLst>
              <a:path w="1454800" h="1454800">
                <a:moveTo>
                  <a:pt x="0" y="0"/>
                </a:moveTo>
                <a:lnTo>
                  <a:pt x="1454800" y="0"/>
                </a:lnTo>
                <a:lnTo>
                  <a:pt x="1454800" y="1454800"/>
                </a:lnTo>
                <a:lnTo>
                  <a:pt x="0" y="145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245606" y="2516199"/>
            <a:ext cx="2949110" cy="79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27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Digital Upskilling @Work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45606" y="3289010"/>
            <a:ext cx="2949110" cy="787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4999" b="1">
                <a:solidFill>
                  <a:srgbClr val="E7FE4F"/>
                </a:solidFill>
                <a:latin typeface="Agrandir Bold"/>
                <a:ea typeface="Agrandir Bold"/>
                <a:cs typeface="Agrandir Bold"/>
                <a:sym typeface="Agrandir Bold"/>
              </a:rPr>
              <a:t>32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30034" y="3356431"/>
            <a:ext cx="2949110" cy="787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4999" b="1">
                <a:solidFill>
                  <a:srgbClr val="E7FE4F"/>
                </a:solidFill>
                <a:latin typeface="Agrandir Bold"/>
                <a:ea typeface="Agrandir Bold"/>
                <a:cs typeface="Agrandir Bold"/>
                <a:sym typeface="Agrandir Bold"/>
              </a:rPr>
              <a:t>90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55479" y="7380816"/>
            <a:ext cx="2949110" cy="787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4999" b="1">
                <a:solidFill>
                  <a:srgbClr val="E7FE4F"/>
                </a:solidFill>
                <a:latin typeface="Agrandir Bold"/>
                <a:ea typeface="Agrandir Bold"/>
                <a:cs typeface="Agrandir Bold"/>
                <a:sym typeface="Agrandir Bold"/>
              </a:rPr>
              <a:t>21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05343" y="7380816"/>
            <a:ext cx="2949110" cy="787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4999" b="1">
                <a:solidFill>
                  <a:srgbClr val="E7FE4F"/>
                </a:solidFill>
                <a:latin typeface="Agrandir Bold"/>
                <a:ea typeface="Agrandir Bold"/>
                <a:cs typeface="Agrandir Bold"/>
                <a:sym typeface="Agrandir Bold"/>
              </a:rPr>
              <a:t>13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972378" y="3289010"/>
            <a:ext cx="2949110" cy="787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4999" b="1">
                <a:solidFill>
                  <a:srgbClr val="E7FE4F"/>
                </a:solidFill>
                <a:latin typeface="Agrandir Bold"/>
                <a:ea typeface="Agrandir Bold"/>
                <a:cs typeface="Agrandir Bold"/>
                <a:sym typeface="Agrandir Bold"/>
              </a:rPr>
              <a:t>64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118312" y="4630124"/>
            <a:ext cx="3002445" cy="1687787"/>
          </a:xfrm>
          <a:custGeom>
            <a:avLst/>
            <a:gdLst/>
            <a:ahLst/>
            <a:cxnLst/>
            <a:rect l="l" t="t" r="r" b="b"/>
            <a:pathLst>
              <a:path w="3002445" h="1687787">
                <a:moveTo>
                  <a:pt x="0" y="0"/>
                </a:moveTo>
                <a:lnTo>
                  <a:pt x="3002445" y="0"/>
                </a:lnTo>
                <a:lnTo>
                  <a:pt x="3002445" y="1687787"/>
                </a:lnTo>
                <a:lnTo>
                  <a:pt x="0" y="16877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8946" b="-389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9969013" y="6489361"/>
            <a:ext cx="3335577" cy="82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6"/>
              </a:lnSpc>
            </a:pPr>
            <a:r>
              <a:rPr lang="en-US" sz="2914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Women in</a:t>
            </a:r>
          </a:p>
          <a:p>
            <a:pPr algn="ctr">
              <a:lnSpc>
                <a:spcPts val="2856"/>
              </a:lnSpc>
            </a:pPr>
            <a:r>
              <a:rPr lang="en-US" sz="2914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ICT Careers</a:t>
            </a:r>
          </a:p>
        </p:txBody>
      </p:sp>
      <p:sp>
        <p:nvSpPr>
          <p:cNvPr id="15" name="Freeform 15"/>
          <p:cNvSpPr/>
          <p:nvPr/>
        </p:nvSpPr>
        <p:spPr>
          <a:xfrm>
            <a:off x="14193238" y="4407185"/>
            <a:ext cx="1829369" cy="1829369"/>
          </a:xfrm>
          <a:custGeom>
            <a:avLst/>
            <a:gdLst/>
            <a:ahLst/>
            <a:cxnLst/>
            <a:rect l="l" t="t" r="r" b="b"/>
            <a:pathLst>
              <a:path w="1829369" h="1829369">
                <a:moveTo>
                  <a:pt x="0" y="0"/>
                </a:moveTo>
                <a:lnTo>
                  <a:pt x="1829369" y="0"/>
                </a:lnTo>
                <a:lnTo>
                  <a:pt x="1829369" y="1829369"/>
                </a:lnTo>
                <a:lnTo>
                  <a:pt x="0" y="18293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3304589" y="6498500"/>
            <a:ext cx="3335577" cy="82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6"/>
              </a:lnSpc>
            </a:pPr>
            <a:r>
              <a:rPr lang="en-US" sz="2914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Cybersecurity </a:t>
            </a:r>
          </a:p>
          <a:p>
            <a:pPr algn="ctr">
              <a:lnSpc>
                <a:spcPts val="2856"/>
              </a:lnSpc>
            </a:pPr>
            <a:r>
              <a:rPr lang="en-US" sz="2914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Skills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7275" y="3057103"/>
            <a:ext cx="7732879" cy="2306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18"/>
              </a:lnSpc>
            </a:pPr>
            <a:r>
              <a:rPr lang="en-US" sz="9202" b="1">
                <a:solidFill>
                  <a:srgbClr val="E7FE4F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220</a:t>
            </a:r>
          </a:p>
          <a:p>
            <a:pPr algn="l">
              <a:lnSpc>
                <a:spcPts val="9018"/>
              </a:lnSpc>
            </a:pPr>
            <a:r>
              <a:rPr lang="en-US" sz="9202" b="1">
                <a:solidFill>
                  <a:srgbClr val="E7FE4F"/>
                </a:solidFill>
                <a:latin typeface="Hauora Semi-Bold"/>
                <a:ea typeface="Hauora Semi-Bold"/>
                <a:cs typeface="Hauora Semi-Bold"/>
                <a:sym typeface="Hauora Semi-Bold"/>
              </a:rPr>
              <a:t>applications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-219075" y="8717617"/>
            <a:ext cx="18635361" cy="2997049"/>
            <a:chOff x="0" y="0"/>
            <a:chExt cx="24847148" cy="3996065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4847148" cy="3996065"/>
              <a:chOff x="0" y="0"/>
              <a:chExt cx="5268473" cy="84730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268473" cy="847307"/>
              </a:xfrm>
              <a:custGeom>
                <a:avLst/>
                <a:gdLst/>
                <a:ahLst/>
                <a:cxnLst/>
                <a:rect l="l" t="t" r="r" b="b"/>
                <a:pathLst>
                  <a:path w="5268473" h="847307">
                    <a:moveTo>
                      <a:pt x="0" y="0"/>
                    </a:moveTo>
                    <a:lnTo>
                      <a:pt x="5268473" y="0"/>
                    </a:lnTo>
                    <a:lnTo>
                      <a:pt x="5268473" y="847307"/>
                    </a:lnTo>
                    <a:lnTo>
                      <a:pt x="0" y="84730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19050"/>
                <a:ext cx="5268473" cy="8663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070456" y="713196"/>
              <a:ext cx="9991244" cy="5757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18"/>
                </a:lnSpc>
              </a:pPr>
              <a:r>
                <a:rPr lang="en-US" sz="3385" b="1">
                  <a:solidFill>
                    <a:srgbClr val="26035D"/>
                  </a:solidFill>
                  <a:latin typeface="Hauora Medium"/>
                  <a:ea typeface="Hauora Medium"/>
                  <a:cs typeface="Hauora Medium"/>
                  <a:sym typeface="Hauora Medium"/>
                </a:rPr>
                <a:t>European </a:t>
              </a:r>
              <a:r>
                <a:rPr lang="en-US" sz="3385" b="1">
                  <a:solidFill>
                    <a:srgbClr val="FE5104"/>
                  </a:solidFill>
                  <a:latin typeface="Hauora Medium"/>
                  <a:ea typeface="Hauora Medium"/>
                  <a:cs typeface="Hauora Medium"/>
                  <a:sym typeface="Hauora Medium"/>
                </a:rPr>
                <a:t>Digital Skills </a:t>
              </a:r>
              <a:r>
                <a:rPr lang="en-US" sz="3385" b="1">
                  <a:solidFill>
                    <a:srgbClr val="572DFF"/>
                  </a:solidFill>
                  <a:latin typeface="Hauora Medium"/>
                  <a:ea typeface="Hauora Medium"/>
                  <a:cs typeface="Hauora Medium"/>
                  <a:sym typeface="Hauora Medium"/>
                </a:rPr>
                <a:t>Awards 2026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20182712" y="524749"/>
              <a:ext cx="3937926" cy="876189"/>
            </a:xfrm>
            <a:custGeom>
              <a:avLst/>
              <a:gdLst/>
              <a:ahLst/>
              <a:cxnLst/>
              <a:rect l="l" t="t" r="r" b="b"/>
              <a:pathLst>
                <a:path w="3937926" h="876189">
                  <a:moveTo>
                    <a:pt x="0" y="0"/>
                  </a:moveTo>
                  <a:lnTo>
                    <a:pt x="3937926" y="0"/>
                  </a:lnTo>
                  <a:lnTo>
                    <a:pt x="3937926" y="876189"/>
                  </a:lnTo>
                  <a:lnTo>
                    <a:pt x="0" y="876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53" r="-15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6244063" y="458976"/>
              <a:ext cx="3085316" cy="975731"/>
            </a:xfrm>
            <a:custGeom>
              <a:avLst/>
              <a:gdLst/>
              <a:ahLst/>
              <a:cxnLst/>
              <a:rect l="l" t="t" r="r" b="b"/>
              <a:pathLst>
                <a:path w="3085316" h="975731">
                  <a:moveTo>
                    <a:pt x="0" y="0"/>
                  </a:moveTo>
                  <a:lnTo>
                    <a:pt x="3085316" y="0"/>
                  </a:lnTo>
                  <a:lnTo>
                    <a:pt x="3085316" y="975731"/>
                  </a:lnTo>
                  <a:lnTo>
                    <a:pt x="0" y="975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0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72130" y="-5572630"/>
            <a:ext cx="21432259" cy="21432259"/>
            <a:chOff x="0" y="0"/>
            <a:chExt cx="28576346" cy="2857634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8576346" cy="28576346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1BE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40064" y="1440064"/>
              <a:ext cx="25696218" cy="25696218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C0FA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891205" y="2891205"/>
              <a:ext cx="22793936" cy="22793936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6068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4493703" y="4493703"/>
              <a:ext cx="19588939" cy="1958893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6035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11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-219075" y="8717617"/>
            <a:ext cx="18635361" cy="2997049"/>
            <a:chOff x="0" y="0"/>
            <a:chExt cx="5268473" cy="84730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268473" cy="847307"/>
            </a:xfrm>
            <a:custGeom>
              <a:avLst/>
              <a:gdLst/>
              <a:ahLst/>
              <a:cxnLst/>
              <a:rect l="l" t="t" r="r" b="b"/>
              <a:pathLst>
                <a:path w="5268473" h="847307">
                  <a:moveTo>
                    <a:pt x="0" y="0"/>
                  </a:moveTo>
                  <a:lnTo>
                    <a:pt x="5268473" y="0"/>
                  </a:lnTo>
                  <a:lnTo>
                    <a:pt x="5268473" y="847307"/>
                  </a:lnTo>
                  <a:lnTo>
                    <a:pt x="0" y="847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5268473" cy="866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4917959" y="9111178"/>
            <a:ext cx="2953445" cy="657141"/>
          </a:xfrm>
          <a:custGeom>
            <a:avLst/>
            <a:gdLst/>
            <a:ahLst/>
            <a:cxnLst/>
            <a:rect l="l" t="t" r="r" b="b"/>
            <a:pathLst>
              <a:path w="2953445" h="657141">
                <a:moveTo>
                  <a:pt x="0" y="0"/>
                </a:moveTo>
                <a:lnTo>
                  <a:pt x="2953444" y="0"/>
                </a:lnTo>
                <a:lnTo>
                  <a:pt x="2953444" y="657142"/>
                </a:lnTo>
                <a:lnTo>
                  <a:pt x="0" y="657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" r="-1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1963972" y="9061848"/>
            <a:ext cx="2313987" cy="731799"/>
          </a:xfrm>
          <a:custGeom>
            <a:avLst/>
            <a:gdLst/>
            <a:ahLst/>
            <a:cxnLst/>
            <a:rect l="l" t="t" r="r" b="b"/>
            <a:pathLst>
              <a:path w="2313987" h="731799">
                <a:moveTo>
                  <a:pt x="0" y="0"/>
                </a:moveTo>
                <a:lnTo>
                  <a:pt x="2313987" y="0"/>
                </a:lnTo>
                <a:lnTo>
                  <a:pt x="2313987" y="731799"/>
                </a:lnTo>
                <a:lnTo>
                  <a:pt x="0" y="7317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4034546" y="4379791"/>
            <a:ext cx="1361526" cy="816487"/>
          </a:xfrm>
          <a:custGeom>
            <a:avLst/>
            <a:gdLst/>
            <a:ahLst/>
            <a:cxnLst/>
            <a:rect l="l" t="t" r="r" b="b"/>
            <a:pathLst>
              <a:path w="1361526" h="816487">
                <a:moveTo>
                  <a:pt x="0" y="0"/>
                </a:moveTo>
                <a:lnTo>
                  <a:pt x="1361526" y="0"/>
                </a:lnTo>
                <a:lnTo>
                  <a:pt x="1361526" y="816487"/>
                </a:lnTo>
                <a:lnTo>
                  <a:pt x="0" y="816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594" r="-15049" b="-1366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2826479" y="4379791"/>
            <a:ext cx="1398693" cy="816487"/>
          </a:xfrm>
          <a:custGeom>
            <a:avLst/>
            <a:gdLst/>
            <a:ahLst/>
            <a:cxnLst/>
            <a:rect l="l" t="t" r="r" b="b"/>
            <a:pathLst>
              <a:path w="1398693" h="816487">
                <a:moveTo>
                  <a:pt x="0" y="0"/>
                </a:moveTo>
                <a:lnTo>
                  <a:pt x="1398693" y="0"/>
                </a:lnTo>
                <a:lnTo>
                  <a:pt x="1398693" y="816487"/>
                </a:lnTo>
                <a:lnTo>
                  <a:pt x="0" y="8164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066" b="-70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2920046" y="5556120"/>
            <a:ext cx="3684257" cy="826533"/>
            <a:chOff x="0" y="0"/>
            <a:chExt cx="4912342" cy="1102045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4912342" cy="1102045"/>
              <a:chOff x="0" y="0"/>
              <a:chExt cx="1228022" cy="275497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228022" cy="275497"/>
              </a:xfrm>
              <a:custGeom>
                <a:avLst/>
                <a:gdLst/>
                <a:ahLst/>
                <a:cxnLst/>
                <a:rect l="l" t="t" r="r" b="b"/>
                <a:pathLst>
                  <a:path w="1228022" h="275497">
                    <a:moveTo>
                      <a:pt x="137748" y="0"/>
                    </a:moveTo>
                    <a:lnTo>
                      <a:pt x="1090273" y="0"/>
                    </a:lnTo>
                    <a:cubicBezTo>
                      <a:pt x="1126806" y="0"/>
                      <a:pt x="1161843" y="14513"/>
                      <a:pt x="1187676" y="40346"/>
                    </a:cubicBezTo>
                    <a:cubicBezTo>
                      <a:pt x="1213509" y="66178"/>
                      <a:pt x="1228022" y="101215"/>
                      <a:pt x="1228022" y="137748"/>
                    </a:cubicBezTo>
                    <a:lnTo>
                      <a:pt x="1228022" y="137748"/>
                    </a:lnTo>
                    <a:cubicBezTo>
                      <a:pt x="1228022" y="213825"/>
                      <a:pt x="1166349" y="275497"/>
                      <a:pt x="1090273" y="275497"/>
                    </a:cubicBezTo>
                    <a:lnTo>
                      <a:pt x="137748" y="275497"/>
                    </a:lnTo>
                    <a:cubicBezTo>
                      <a:pt x="61672" y="275497"/>
                      <a:pt x="0" y="213825"/>
                      <a:pt x="0" y="137748"/>
                    </a:cubicBezTo>
                    <a:lnTo>
                      <a:pt x="0" y="137748"/>
                    </a:lnTo>
                    <a:cubicBezTo>
                      <a:pt x="0" y="61672"/>
                      <a:pt x="61672" y="0"/>
                      <a:pt x="137748" y="0"/>
                    </a:cubicBezTo>
                    <a:close/>
                  </a:path>
                </a:pathLst>
              </a:custGeom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1228022" cy="304072"/>
              </a:xfrm>
              <a:prstGeom prst="rect">
                <a:avLst/>
              </a:prstGeom>
            </p:spPr>
            <p:txBody>
              <a:bodyPr lIns="88525" tIns="88525" rIns="88525" bIns="88525" rtlCol="0" anchor="ctr"/>
              <a:lstStyle/>
              <a:p>
                <a:pPr algn="ctr">
                  <a:lnSpc>
                    <a:spcPts val="2053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14369" y="171636"/>
              <a:ext cx="4797974" cy="71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79"/>
                </a:lnSpc>
              </a:pPr>
              <a:r>
                <a:rPr lang="en-US" sz="3531" b="1">
                  <a:solidFill>
                    <a:srgbClr val="FFFFFF"/>
                  </a:solidFill>
                  <a:latin typeface="Hauora Bold"/>
                  <a:ea typeface="Hauora Bold"/>
                  <a:cs typeface="Hauora Bold"/>
                  <a:sym typeface="Hauora Bold"/>
                </a:rPr>
                <a:t>39 applicants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303978" y="5556120"/>
            <a:ext cx="3684257" cy="826533"/>
            <a:chOff x="0" y="0"/>
            <a:chExt cx="4912342" cy="1102045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4912342" cy="1102045"/>
              <a:chOff x="0" y="0"/>
              <a:chExt cx="1228022" cy="27549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228022" cy="275497"/>
              </a:xfrm>
              <a:custGeom>
                <a:avLst/>
                <a:gdLst/>
                <a:ahLst/>
                <a:cxnLst/>
                <a:rect l="l" t="t" r="r" b="b"/>
                <a:pathLst>
                  <a:path w="1228022" h="275497">
                    <a:moveTo>
                      <a:pt x="137748" y="0"/>
                    </a:moveTo>
                    <a:lnTo>
                      <a:pt x="1090273" y="0"/>
                    </a:lnTo>
                    <a:cubicBezTo>
                      <a:pt x="1126806" y="0"/>
                      <a:pt x="1161843" y="14513"/>
                      <a:pt x="1187676" y="40346"/>
                    </a:cubicBezTo>
                    <a:cubicBezTo>
                      <a:pt x="1213509" y="66178"/>
                      <a:pt x="1228022" y="101215"/>
                      <a:pt x="1228022" y="137748"/>
                    </a:cubicBezTo>
                    <a:lnTo>
                      <a:pt x="1228022" y="137748"/>
                    </a:lnTo>
                    <a:cubicBezTo>
                      <a:pt x="1228022" y="213825"/>
                      <a:pt x="1166349" y="275497"/>
                      <a:pt x="1090273" y="275497"/>
                    </a:cubicBezTo>
                    <a:lnTo>
                      <a:pt x="137748" y="275497"/>
                    </a:lnTo>
                    <a:cubicBezTo>
                      <a:pt x="61672" y="275497"/>
                      <a:pt x="0" y="213825"/>
                      <a:pt x="0" y="137748"/>
                    </a:cubicBezTo>
                    <a:lnTo>
                      <a:pt x="0" y="137748"/>
                    </a:lnTo>
                    <a:cubicBezTo>
                      <a:pt x="0" y="61672"/>
                      <a:pt x="61672" y="0"/>
                      <a:pt x="137748" y="0"/>
                    </a:cubicBezTo>
                    <a:close/>
                  </a:path>
                </a:pathLst>
              </a:custGeom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1228022" cy="304072"/>
              </a:xfrm>
              <a:prstGeom prst="rect">
                <a:avLst/>
              </a:prstGeom>
            </p:spPr>
            <p:txBody>
              <a:bodyPr lIns="88525" tIns="88525" rIns="88525" bIns="88525" rtlCol="0" anchor="ctr"/>
              <a:lstStyle/>
              <a:p>
                <a:pPr algn="ctr">
                  <a:lnSpc>
                    <a:spcPts val="2053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14369" y="171636"/>
              <a:ext cx="4797974" cy="71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79"/>
                </a:lnSpc>
              </a:pPr>
              <a:r>
                <a:rPr lang="en-US" sz="3531" b="1">
                  <a:solidFill>
                    <a:srgbClr val="FFFFFF"/>
                  </a:solidFill>
                  <a:latin typeface="Hauora Bold"/>
                  <a:ea typeface="Hauora Bold"/>
                  <a:cs typeface="Hauora Bold"/>
                  <a:sym typeface="Hauora Bold"/>
                </a:rPr>
                <a:t>31 applicants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683697" y="5556120"/>
            <a:ext cx="3684257" cy="826533"/>
            <a:chOff x="0" y="0"/>
            <a:chExt cx="4912342" cy="1102045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4912342" cy="1102045"/>
              <a:chOff x="0" y="0"/>
              <a:chExt cx="1228022" cy="275497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228022" cy="275497"/>
              </a:xfrm>
              <a:custGeom>
                <a:avLst/>
                <a:gdLst/>
                <a:ahLst/>
                <a:cxnLst/>
                <a:rect l="l" t="t" r="r" b="b"/>
                <a:pathLst>
                  <a:path w="1228022" h="275497">
                    <a:moveTo>
                      <a:pt x="137748" y="0"/>
                    </a:moveTo>
                    <a:lnTo>
                      <a:pt x="1090273" y="0"/>
                    </a:lnTo>
                    <a:cubicBezTo>
                      <a:pt x="1126806" y="0"/>
                      <a:pt x="1161843" y="14513"/>
                      <a:pt x="1187676" y="40346"/>
                    </a:cubicBezTo>
                    <a:cubicBezTo>
                      <a:pt x="1213509" y="66178"/>
                      <a:pt x="1228022" y="101215"/>
                      <a:pt x="1228022" y="137748"/>
                    </a:cubicBezTo>
                    <a:lnTo>
                      <a:pt x="1228022" y="137748"/>
                    </a:lnTo>
                    <a:cubicBezTo>
                      <a:pt x="1228022" y="213825"/>
                      <a:pt x="1166349" y="275497"/>
                      <a:pt x="1090273" y="275497"/>
                    </a:cubicBezTo>
                    <a:lnTo>
                      <a:pt x="137748" y="275497"/>
                    </a:lnTo>
                    <a:cubicBezTo>
                      <a:pt x="61672" y="275497"/>
                      <a:pt x="0" y="213825"/>
                      <a:pt x="0" y="137748"/>
                    </a:cubicBezTo>
                    <a:lnTo>
                      <a:pt x="0" y="137748"/>
                    </a:lnTo>
                    <a:cubicBezTo>
                      <a:pt x="0" y="61672"/>
                      <a:pt x="61672" y="0"/>
                      <a:pt x="137748" y="0"/>
                    </a:cubicBezTo>
                    <a:close/>
                  </a:path>
                </a:pathLst>
              </a:custGeom>
              <a:ln w="28575" cap="rnd">
                <a:solidFill>
                  <a:srgbClr val="FFFFF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1228022" cy="304072"/>
              </a:xfrm>
              <a:prstGeom prst="rect">
                <a:avLst/>
              </a:prstGeom>
            </p:spPr>
            <p:txBody>
              <a:bodyPr lIns="88525" tIns="88525" rIns="88525" bIns="88525" rtlCol="0" anchor="ctr"/>
              <a:lstStyle/>
              <a:p>
                <a:pPr algn="ctr">
                  <a:lnSpc>
                    <a:spcPts val="2053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114369" y="171636"/>
              <a:ext cx="4797974" cy="712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79"/>
                </a:lnSpc>
              </a:pPr>
              <a:r>
                <a:rPr lang="en-US" sz="3531" b="1">
                  <a:solidFill>
                    <a:srgbClr val="FFFFFF"/>
                  </a:solidFill>
                  <a:latin typeface="Hauora Bold"/>
                  <a:ea typeface="Hauora Bold"/>
                  <a:cs typeface="Hauora Bold"/>
                  <a:sym typeface="Hauora Bold"/>
                </a:rPr>
                <a:t>27 applicants</a:t>
              </a:r>
            </a:p>
          </p:txBody>
        </p:sp>
      </p:grpSp>
      <p:sp>
        <p:nvSpPr>
          <p:cNvPr id="37" name="Freeform 37"/>
          <p:cNvSpPr/>
          <p:nvPr/>
        </p:nvSpPr>
        <p:spPr>
          <a:xfrm>
            <a:off x="8465344" y="4379791"/>
            <a:ext cx="1361526" cy="816487"/>
          </a:xfrm>
          <a:custGeom>
            <a:avLst/>
            <a:gdLst/>
            <a:ahLst/>
            <a:cxnLst/>
            <a:rect l="l" t="t" r="r" b="b"/>
            <a:pathLst>
              <a:path w="1361526" h="816487">
                <a:moveTo>
                  <a:pt x="0" y="0"/>
                </a:moveTo>
                <a:lnTo>
                  <a:pt x="1361526" y="0"/>
                </a:lnTo>
                <a:lnTo>
                  <a:pt x="1361526" y="816487"/>
                </a:lnTo>
                <a:lnTo>
                  <a:pt x="0" y="816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047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38"/>
          <p:cNvSpPr txBox="1"/>
          <p:nvPr/>
        </p:nvSpPr>
        <p:spPr>
          <a:xfrm>
            <a:off x="3723463" y="1114425"/>
            <a:ext cx="10841074" cy="258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20"/>
              </a:lnSpc>
            </a:pPr>
            <a:r>
              <a:rPr lang="en-US" sz="9200" b="1">
                <a:solidFill>
                  <a:srgbClr val="C7DCF1"/>
                </a:solidFill>
                <a:latin typeface="Hauora Bold"/>
                <a:ea typeface="Hauora Bold"/>
                <a:cs typeface="Hauora Bold"/>
                <a:sym typeface="Hauora Bold"/>
              </a:rPr>
              <a:t>Top 3 applicant</a:t>
            </a:r>
          </a:p>
          <a:p>
            <a:pPr algn="ctr">
              <a:lnSpc>
                <a:spcPts val="10120"/>
              </a:lnSpc>
            </a:pPr>
            <a:r>
              <a:rPr lang="en-US" sz="9200" b="1">
                <a:solidFill>
                  <a:srgbClr val="E7FE4F"/>
                </a:solidFill>
                <a:latin typeface="Hauora Bold"/>
                <a:ea typeface="Hauora Bold"/>
                <a:cs typeface="Hauora Bold"/>
                <a:sym typeface="Hauora Bold"/>
              </a:rPr>
              <a:t>countries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920046" y="6475300"/>
            <a:ext cx="3590525" cy="49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9"/>
              </a:lnSpc>
            </a:pPr>
            <a:r>
              <a:rPr lang="en-US" sz="3536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from Spain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303978" y="6475300"/>
            <a:ext cx="3590525" cy="49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9"/>
              </a:lnSpc>
            </a:pPr>
            <a:r>
              <a:rPr lang="en-US" sz="3536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from Greece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683697" y="6475300"/>
            <a:ext cx="3590525" cy="49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9"/>
              </a:lnSpc>
            </a:pPr>
            <a:r>
              <a:rPr lang="en-US" sz="3536">
                <a:solidFill>
                  <a:srgbClr val="FFFFFF"/>
                </a:solidFill>
                <a:latin typeface="Hauora"/>
                <a:ea typeface="Hauora"/>
                <a:cs typeface="Hauora"/>
                <a:sym typeface="Hauora"/>
              </a:rPr>
              <a:t>from Italy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83766" y="9271564"/>
            <a:ext cx="7493433" cy="43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18"/>
              </a:lnSpc>
            </a:pPr>
            <a:r>
              <a:rPr lang="en-US" sz="3385" b="1">
                <a:solidFill>
                  <a:srgbClr val="26035D"/>
                </a:solidFill>
                <a:latin typeface="Hauora Medium"/>
                <a:ea typeface="Hauora Medium"/>
                <a:cs typeface="Hauora Medium"/>
                <a:sym typeface="Hauora Medium"/>
              </a:rPr>
              <a:t>European </a:t>
            </a:r>
            <a:r>
              <a:rPr lang="en-US" sz="3385" b="1">
                <a:solidFill>
                  <a:srgbClr val="FE5104"/>
                </a:solidFill>
                <a:latin typeface="Hauora Medium"/>
                <a:ea typeface="Hauora Medium"/>
                <a:cs typeface="Hauora Medium"/>
                <a:sym typeface="Hauora Medium"/>
              </a:rPr>
              <a:t>Digital Skills </a:t>
            </a:r>
            <a:r>
              <a:rPr lang="en-US" sz="3385" b="1">
                <a:solidFill>
                  <a:srgbClr val="572DFF"/>
                </a:solidFill>
                <a:latin typeface="Hauora Medium"/>
                <a:ea typeface="Hauora Medium"/>
                <a:cs typeface="Hauora Medium"/>
                <a:sym typeface="Hauora Medium"/>
              </a:rPr>
              <a:t>Awards 2026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96e85b-a711-49fc-987f-67bbbbdaf482">
      <Terms xmlns="http://schemas.microsoft.com/office/infopath/2007/PartnerControls"/>
    </lcf76f155ced4ddcb4097134ff3c332f>
    <TaxCatchAll xmlns="724fa34a-4003-4d9f-93aa-164de535248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5CF934A2E094F9270C1F32D5449FF" ma:contentTypeVersion="13" ma:contentTypeDescription="Create a new document." ma:contentTypeScope="" ma:versionID="363d1bb80f7256f75325abeb29a9377c">
  <xsd:schema xmlns:xsd="http://www.w3.org/2001/XMLSchema" xmlns:xs="http://www.w3.org/2001/XMLSchema" xmlns:p="http://schemas.microsoft.com/office/2006/metadata/properties" xmlns:ns2="1f96e85b-a711-49fc-987f-67bbbbdaf482" xmlns:ns3="724fa34a-4003-4d9f-93aa-164de5352486" targetNamespace="http://schemas.microsoft.com/office/2006/metadata/properties" ma:root="true" ma:fieldsID="500d58a976967d6c3029a5a860d2e26b" ns2:_="" ns3:_="">
    <xsd:import namespace="1f96e85b-a711-49fc-987f-67bbbbdaf482"/>
    <xsd:import namespace="724fa34a-4003-4d9f-93aa-164de53524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6e85b-a711-49fc-987f-67bbbbdaf4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360e1e7-0205-4293-996e-e92bd7c628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fa34a-4003-4d9f-93aa-164de53524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826a815-252e-4765-b3b5-b4210d5688f1}" ma:internalName="TaxCatchAll" ma:showField="CatchAllData" ma:web="724fa34a-4003-4d9f-93aa-164de53524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616DCF-40EE-49CD-B586-F85AF37C1A5A}">
  <ds:schemaRefs>
    <ds:schemaRef ds:uri="1f96e85b-a711-49fc-987f-67bbbbdaf482"/>
    <ds:schemaRef ds:uri="724fa34a-4003-4d9f-93aa-164de53524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E87F0EB-7489-4D23-8176-E7BDAE77D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9600A-19A9-4B9F-AACF-89D6837D23CC}">
  <ds:schemaRefs>
    <ds:schemaRef ds:uri="1f96e85b-a711-49fc-987f-67bbbbdaf482"/>
    <ds:schemaRef ds:uri="724fa34a-4003-4d9f-93aa-164de53524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53</Slides>
  <Notes>0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[Updated 26052026]Online Event Final PPT - EDSA26</dc:title>
  <cp:revision>2</cp:revision>
  <dcterms:created xsi:type="dcterms:W3CDTF">2006-08-16T00:00:00Z</dcterms:created>
  <dcterms:modified xsi:type="dcterms:W3CDTF">2026-05-27T09:41:36Z</dcterms:modified>
  <dc:identifier>DAHKXzfzCBA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0x01010039D5CF934A2E094F9270C1F32D5449FF</vt:lpwstr>
  </property>
  <property fmtid="{D5CDD505-2E9C-101B-9397-08002B2CF9AE}" pid="3" name="MediaServiceImageTags">
    <vt:lpwstr/>
  </property>
</Properties>
</file>